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2"/>
  </p:sldMasterIdLst>
  <p:notesMasterIdLst>
    <p:notesMasterId r:id="rId68"/>
  </p:notesMasterIdLst>
  <p:handoutMasterIdLst>
    <p:handoutMasterId r:id="rId69"/>
  </p:handoutMasterIdLst>
  <p:sldIdLst>
    <p:sldId id="311" r:id="rId3"/>
    <p:sldId id="324" r:id="rId4"/>
    <p:sldId id="257" r:id="rId5"/>
    <p:sldId id="258" r:id="rId6"/>
    <p:sldId id="259" r:id="rId7"/>
    <p:sldId id="260" r:id="rId8"/>
    <p:sldId id="262" r:id="rId9"/>
    <p:sldId id="312" r:id="rId10"/>
    <p:sldId id="263" r:id="rId11"/>
    <p:sldId id="264" r:id="rId12"/>
    <p:sldId id="265" r:id="rId13"/>
    <p:sldId id="266" r:id="rId14"/>
    <p:sldId id="267" r:id="rId15"/>
    <p:sldId id="268" r:id="rId16"/>
    <p:sldId id="269" r:id="rId17"/>
    <p:sldId id="270" r:id="rId18"/>
    <p:sldId id="271" r:id="rId19"/>
    <p:sldId id="287" r:id="rId20"/>
    <p:sldId id="272" r:id="rId21"/>
    <p:sldId id="273" r:id="rId22"/>
    <p:sldId id="274" r:id="rId23"/>
    <p:sldId id="275" r:id="rId24"/>
    <p:sldId id="276" r:id="rId25"/>
    <p:sldId id="277" r:id="rId26"/>
    <p:sldId id="278" r:id="rId27"/>
    <p:sldId id="279" r:id="rId28"/>
    <p:sldId id="280" r:id="rId29"/>
    <p:sldId id="281" r:id="rId30"/>
    <p:sldId id="282" r:id="rId31"/>
    <p:sldId id="288" r:id="rId32"/>
    <p:sldId id="289" r:id="rId33"/>
    <p:sldId id="290" r:id="rId34"/>
    <p:sldId id="293" r:id="rId35"/>
    <p:sldId id="291" r:id="rId36"/>
    <p:sldId id="292" r:id="rId37"/>
    <p:sldId id="294" r:id="rId38"/>
    <p:sldId id="295" r:id="rId39"/>
    <p:sldId id="296" r:id="rId40"/>
    <p:sldId id="297" r:id="rId41"/>
    <p:sldId id="298" r:id="rId42"/>
    <p:sldId id="299" r:id="rId43"/>
    <p:sldId id="313" r:id="rId44"/>
    <p:sldId id="300" r:id="rId45"/>
    <p:sldId id="301" r:id="rId46"/>
    <p:sldId id="302" r:id="rId47"/>
    <p:sldId id="283" r:id="rId48"/>
    <p:sldId id="284" r:id="rId49"/>
    <p:sldId id="285" r:id="rId50"/>
    <p:sldId id="286" r:id="rId51"/>
    <p:sldId id="304" r:id="rId52"/>
    <p:sldId id="314" r:id="rId53"/>
    <p:sldId id="305" r:id="rId54"/>
    <p:sldId id="306" r:id="rId55"/>
    <p:sldId id="307" r:id="rId56"/>
    <p:sldId id="308" r:id="rId57"/>
    <p:sldId id="309" r:id="rId58"/>
    <p:sldId id="322" r:id="rId59"/>
    <p:sldId id="316" r:id="rId60"/>
    <p:sldId id="303" r:id="rId61"/>
    <p:sldId id="317" r:id="rId62"/>
    <p:sldId id="321" r:id="rId63"/>
    <p:sldId id="319" r:id="rId64"/>
    <p:sldId id="318" r:id="rId65"/>
    <p:sldId id="320" r:id="rId66"/>
    <p:sldId id="323"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Автор"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0FF1CE12-B100-0000-0000-000000000002}"/>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0" autoAdjust="0"/>
    <p:restoredTop sz="92704" autoAdjust="0"/>
  </p:normalViewPr>
  <p:slideViewPr>
    <p:cSldViewPr>
      <p:cViewPr>
        <p:scale>
          <a:sx n="80" d="100"/>
          <a:sy n="80" d="100"/>
        </p:scale>
        <p:origin x="-1470" y="-114"/>
      </p:cViewPr>
      <p:guideLst>
        <p:guide orient="horz" pos="2160"/>
        <p:guide pos="2880"/>
      </p:guideLst>
    </p:cSldViewPr>
  </p:slideViewPr>
  <p:outlineViewPr>
    <p:cViewPr>
      <p:scale>
        <a:sx n="1" d="1"/>
        <a:sy n="1" d="1"/>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2"/>
          <p:cNvSpPr>
            <a:spLocks noGrp="1"/>
          </p:cNvSpPr>
          <p:nvPr>
            <p:ph type="hdr" sz="quarter"/>
          </p:nvPr>
        </p:nvSpPr>
        <p:spPr>
          <a:xfrm>
            <a:off x="0" y="0"/>
            <a:ext cx="2971800" cy="457200"/>
          </a:xfrm>
          <a:prstGeom prst="rect">
            <a:avLst/>
          </a:prstGeom>
        </p:spPr>
        <p:txBody>
          <a:bodyPr/>
          <a:lstStyle/>
          <a:p>
            <a:endParaRPr lang="en-US" smtClean="0"/>
          </a:p>
        </p:txBody>
      </p:sp>
      <p:sp>
        <p:nvSpPr>
          <p:cNvPr id="24" name="Rectangle 24"/>
          <p:cNvSpPr>
            <a:spLocks noGrp="1"/>
          </p:cNvSpPr>
          <p:nvPr>
            <p:ph type="dt" sz="quarter" idx="1"/>
          </p:nvPr>
        </p:nvSpPr>
        <p:spPr>
          <a:xfrm>
            <a:off x="3884613" y="0"/>
            <a:ext cx="2971800" cy="457200"/>
          </a:xfrm>
          <a:prstGeom prst="rect">
            <a:avLst/>
          </a:prstGeom>
        </p:spPr>
        <p:txBody>
          <a:bodyPr/>
          <a:lstStyle/>
          <a:p>
            <a:fld id="{A849C5AD-4428-4E9C-9C84-11B72C9365FB}" type="datetimeFigureOut">
              <a:rPr lang="en-US" smtClean="0"/>
              <a:pPr/>
              <a:t>3/25/2015</a:t>
            </a:fld>
            <a:endParaRPr lang="en-US" smtClean="0"/>
          </a:p>
        </p:txBody>
      </p:sp>
      <p:sp>
        <p:nvSpPr>
          <p:cNvPr id="30" name="Rectangle 30"/>
          <p:cNvSpPr>
            <a:spLocks noGrp="1"/>
          </p:cNvSpPr>
          <p:nvPr>
            <p:ph type="ftr" sz="quarter" idx="2"/>
          </p:nvPr>
        </p:nvSpPr>
        <p:spPr>
          <a:xfrm>
            <a:off x="0" y="8685213"/>
            <a:ext cx="2971800" cy="457200"/>
          </a:xfrm>
          <a:prstGeom prst="rect">
            <a:avLst/>
          </a:prstGeom>
        </p:spPr>
        <p:txBody>
          <a:bodyPr/>
          <a:lstStyle/>
          <a:p>
            <a:endParaRPr lang="en-US" smtClean="0"/>
          </a:p>
        </p:txBody>
      </p:sp>
      <p:sp>
        <p:nvSpPr>
          <p:cNvPr id="18" name="Rectangle 18"/>
          <p:cNvSpPr>
            <a:spLocks noGrp="1"/>
          </p:cNvSpPr>
          <p:nvPr>
            <p:ph type="sldNum" sz="quarter" idx="3"/>
          </p:nvPr>
        </p:nvSpPr>
        <p:spPr>
          <a:xfrm>
            <a:off x="3884613" y="8685213"/>
            <a:ext cx="2971800" cy="457200"/>
          </a:xfrm>
          <a:prstGeom prst="rect">
            <a:avLst/>
          </a:prstGeom>
        </p:spPr>
        <p:txBody>
          <a:bodyPr/>
          <a:lstStyle/>
          <a:p>
            <a:fld id="{8C596567-A38F-4CEF-B37F-9B9D120D62CE}" type="slidenum">
              <a:rPr lang="en-US" smtClean="0"/>
              <a:pPr/>
              <a:t>‹#›</a:t>
            </a:fld>
            <a:endParaRPr lang="en-US" smtClean="0"/>
          </a:p>
        </p:txBody>
      </p:sp>
    </p:spTree>
    <p:extLst>
      <p:ext uri="{BB962C8B-B14F-4D97-AF65-F5344CB8AC3E}">
        <p14:creationId xmlns:p14="http://schemas.microsoft.com/office/powerpoint/2010/main" val="4574769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4"/>
          <p:cNvSpPr>
            <a:spLocks noGrp="1"/>
          </p:cNvSpPr>
          <p:nvPr>
            <p:ph type="hdr" sz="quarter"/>
          </p:nvPr>
        </p:nvSpPr>
        <p:spPr>
          <a:xfrm>
            <a:off x="0" y="0"/>
            <a:ext cx="2971800" cy="457200"/>
          </a:xfrm>
          <a:prstGeom prst="rect">
            <a:avLst/>
          </a:prstGeom>
        </p:spPr>
        <p:txBody>
          <a:bodyPr/>
          <a:lstStyle/>
          <a:p>
            <a:endParaRPr lang="en-US" smtClean="0"/>
          </a:p>
        </p:txBody>
      </p:sp>
      <p:sp>
        <p:nvSpPr>
          <p:cNvPr id="15" name="Rectangle 15"/>
          <p:cNvSpPr>
            <a:spLocks noGrp="1"/>
          </p:cNvSpPr>
          <p:nvPr>
            <p:ph type="dt" idx="1"/>
          </p:nvPr>
        </p:nvSpPr>
        <p:spPr>
          <a:xfrm>
            <a:off x="3884613" y="0"/>
            <a:ext cx="2971800" cy="457200"/>
          </a:xfrm>
          <a:prstGeom prst="rect">
            <a:avLst/>
          </a:prstGeom>
        </p:spPr>
        <p:txBody>
          <a:bodyPr/>
          <a:lstStyle/>
          <a:p>
            <a:fld id="{D7547E60-4BE7-4E4E-9AAA-5EE35AEC995C}" type="datetimeFigureOut">
              <a:rPr lang="en-US" smtClean="0"/>
              <a:pPr/>
              <a:t>3/25/2015</a:t>
            </a:fld>
            <a:endParaRPr lang="en-US" smtClean="0"/>
          </a:p>
        </p:txBody>
      </p:sp>
      <p:sp>
        <p:nvSpPr>
          <p:cNvPr id="23" name="Rectangle 2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anchor="ctr"/>
          <a:lstStyle/>
          <a:p>
            <a:endParaRPr lang="en-US"/>
          </a:p>
        </p:txBody>
      </p:sp>
      <p:sp>
        <p:nvSpPr>
          <p:cNvPr id="5" name="Rectangle 5"/>
          <p:cNvSpPr>
            <a:spLocks noGrp="1"/>
          </p:cNvSpPr>
          <p:nvPr>
            <p:ph type="body" sz="quarter" idx="3"/>
          </p:nvPr>
        </p:nvSpPr>
        <p:spPr>
          <a:xfrm>
            <a:off x="685800" y="4343400"/>
            <a:ext cx="5486400" cy="4114800"/>
          </a:xfrm>
          <a:prstGeom prst="rect">
            <a:avLst/>
          </a:prstGeom>
        </p:spPr>
        <p:txBody>
          <a:bodyPr/>
          <a:lstStyle/>
          <a:p>
            <a:pPr lvl="0"/>
            <a:r>
              <a:rPr lang="en-US" smtClean="0"/>
              <a:t>Click to edit Master text styles</a:t>
            </a:r>
            <a:endParaRPr lang="en-US"/>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 name="Rectangle 18"/>
          <p:cNvSpPr>
            <a:spLocks noGrp="1"/>
          </p:cNvSpPr>
          <p:nvPr>
            <p:ph type="ftr" sz="quarter" idx="4"/>
          </p:nvPr>
        </p:nvSpPr>
        <p:spPr>
          <a:xfrm>
            <a:off x="0" y="8685213"/>
            <a:ext cx="2971800" cy="457200"/>
          </a:xfrm>
          <a:prstGeom prst="rect">
            <a:avLst/>
          </a:prstGeom>
        </p:spPr>
        <p:txBody>
          <a:bodyPr/>
          <a:lstStyle/>
          <a:p>
            <a:endParaRPr lang="en-US" smtClean="0"/>
          </a:p>
        </p:txBody>
      </p:sp>
      <p:sp>
        <p:nvSpPr>
          <p:cNvPr id="28" name="Rectangle 28"/>
          <p:cNvSpPr>
            <a:spLocks noGrp="1"/>
          </p:cNvSpPr>
          <p:nvPr>
            <p:ph type="sldNum" sz="quarter" idx="5"/>
          </p:nvPr>
        </p:nvSpPr>
        <p:spPr>
          <a:xfrm>
            <a:off x="3884613" y="8685213"/>
            <a:ext cx="2971800" cy="457200"/>
          </a:xfrm>
          <a:prstGeom prst="rect">
            <a:avLst/>
          </a:prstGeom>
        </p:spPr>
        <p:txBody>
          <a:bodyPr/>
          <a:lstStyle/>
          <a:p>
            <a:fld id="{CA077768-21C8-4125-A345-258E48D2EED0}" type="slidenum">
              <a:rPr lang="en-US" smtClean="0"/>
              <a:pPr/>
              <a:t>‹#›</a:t>
            </a:fld>
            <a:endParaRPr lang="en-US" smtClean="0"/>
          </a:p>
        </p:txBody>
      </p:sp>
    </p:spTree>
    <p:extLst>
      <p:ext uri="{BB962C8B-B14F-4D97-AF65-F5344CB8AC3E}">
        <p14:creationId xmlns:p14="http://schemas.microsoft.com/office/powerpoint/2010/main" val="1927797549"/>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CA077768-21C8-4125-A345-258E48D2EED0}" type="slidenum">
              <a:rPr lang="en-US" smtClean="0"/>
              <a:pPr/>
              <a:t>5</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6" name="image1.jpg"/>
          <p:cNvPicPr>
            <a:picLocks noChangeAspect="1"/>
          </p:cNvPicPr>
          <p:nvPr/>
        </p:nvPicPr>
        <p:blipFill>
          <a:blip r:embed="rId2">
            <a:duotone>
              <a:schemeClr val="accent1"/>
              <a:srgbClr val="FFFFFF"/>
            </a:duotone>
          </a:blip>
          <a:stretch>
            <a:fillRect/>
          </a:stretch>
        </p:blipFill>
        <p:spPr>
          <a:xfrm>
            <a:off x="0" y="0"/>
            <a:ext cx="9144000" cy="6858000"/>
          </a:xfrm>
          <a:prstGeom prst="rect">
            <a:avLst/>
          </a:prstGeom>
          <a:noFill/>
          <a:ln>
            <a:noFill/>
          </a:ln>
        </p:spPr>
      </p:pic>
      <p:pic>
        <p:nvPicPr>
          <p:cNvPr id="7" name="image2.png"/>
          <p:cNvPicPr>
            <a:picLocks noChangeAspect="1"/>
          </p:cNvPicPr>
          <p:nvPr/>
        </p:nvPicPr>
        <p:blipFill>
          <a:blip r:embed="rId3">
            <a:duotone>
              <a:schemeClr val="accent1"/>
              <a:srgbClr val="FFFFFF"/>
            </a:duotone>
          </a:blip>
          <a:stretch>
            <a:fillRect/>
          </a:stretch>
        </p:blipFill>
        <p:spPr>
          <a:xfrm>
            <a:off x="571" y="429"/>
            <a:ext cx="9142859" cy="6857143"/>
          </a:xfrm>
          <a:prstGeom prst="rect">
            <a:avLst/>
          </a:prstGeom>
          <a:noFill/>
          <a:ln>
            <a:noFill/>
          </a:ln>
        </p:spPr>
      </p:pic>
      <p:pic>
        <p:nvPicPr>
          <p:cNvPr id="8" name="image3.png"/>
          <p:cNvPicPr>
            <a:picLocks noChangeAspect="1"/>
          </p:cNvPicPr>
          <p:nvPr/>
        </p:nvPicPr>
        <p:blipFill>
          <a:blip r:embed="rId4">
            <a:duotone>
              <a:schemeClr val="accent1"/>
              <a:srgbClr val="FFFFFF"/>
            </a:duotone>
          </a:blip>
          <a:stretch>
            <a:fillRect/>
          </a:stretch>
        </p:blipFill>
        <p:spPr>
          <a:xfrm>
            <a:off x="571" y="429"/>
            <a:ext cx="9142859" cy="6857143"/>
          </a:xfrm>
          <a:prstGeom prst="rect">
            <a:avLst/>
          </a:prstGeom>
          <a:noFill/>
          <a:ln>
            <a:noFill/>
          </a:ln>
        </p:spPr>
      </p:pic>
      <p:pic>
        <p:nvPicPr>
          <p:cNvPr id="9" name="image4.png"/>
          <p:cNvPicPr>
            <a:picLocks noChangeAspect="1"/>
          </p:cNvPicPr>
          <p:nvPr/>
        </p:nvPicPr>
        <p:blipFill>
          <a:blip r:embed="rId5"/>
          <a:stretch>
            <a:fillRect/>
          </a:stretch>
        </p:blipFill>
        <p:spPr>
          <a:xfrm>
            <a:off x="571" y="429"/>
            <a:ext cx="9142859" cy="6857143"/>
          </a:xfrm>
          <a:prstGeom prst="rect">
            <a:avLst/>
          </a:prstGeom>
          <a:noFill/>
          <a:ln>
            <a:noFill/>
          </a:ln>
        </p:spPr>
      </p:pic>
      <p:sp>
        <p:nvSpPr>
          <p:cNvPr id="31" name="Rectangle 31"/>
          <p:cNvSpPr>
            <a:spLocks noGrp="1"/>
          </p:cNvSpPr>
          <p:nvPr>
            <p:ph type="subTitle" idx="1"/>
          </p:nvPr>
        </p:nvSpPr>
        <p:spPr>
          <a:xfrm>
            <a:off x="2492733" y="5094578"/>
            <a:ext cx="6194067" cy="925223"/>
          </a:xfrm>
        </p:spPr>
        <p:txBody>
          <a:bodyPr/>
          <a:lstStyle>
            <a:lvl1pPr marL="0" indent="0" algn="r">
              <a:buNone/>
              <a:defRPr sz="2800"/>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5" name="Rectangle 5"/>
          <p:cNvSpPr>
            <a:spLocks noGrp="1"/>
          </p:cNvSpPr>
          <p:nvPr>
            <p:ph type="ctrTitle"/>
          </p:nvPr>
        </p:nvSpPr>
        <p:spPr>
          <a:xfrm>
            <a:off x="1108986" y="3606801"/>
            <a:ext cx="7577815" cy="1470025"/>
          </a:xfrm>
        </p:spPr>
        <p:txBody>
          <a:bodyPr anchor="b" anchorCtr="0"/>
          <a:lstStyle>
            <a:lvl1pPr algn="r">
              <a:defRPr sz="4000"/>
            </a:lvl1pPr>
          </a:lstStyle>
          <a:p>
            <a:r>
              <a:rPr lang="ru-RU" smtClean="0"/>
              <a:t>Образец заголовка</a:t>
            </a:r>
            <a:endParaRPr lang="en-US"/>
          </a:p>
        </p:txBody>
      </p:sp>
      <p:sp>
        <p:nvSpPr>
          <p:cNvPr id="10" name="Date Placeholder 9"/>
          <p:cNvSpPr>
            <a:spLocks noGrp="1"/>
          </p:cNvSpPr>
          <p:nvPr>
            <p:ph type="dt" sz="half" idx="10"/>
          </p:nvPr>
        </p:nvSpPr>
        <p:spPr/>
        <p:txBody>
          <a:bodyPr/>
          <a:lstStyle/>
          <a:p>
            <a:fld id="{5C14FD69-4A85-4715-A222-ABB225B63BC6}" type="datetimeFigureOut">
              <a:rPr lang="en-US" smtClean="0"/>
              <a:pPr/>
              <a:t>3/25/2015</a:t>
            </a:fld>
            <a:endParaRPr lang="en-US"/>
          </a:p>
        </p:txBody>
      </p:sp>
      <p:sp>
        <p:nvSpPr>
          <p:cNvPr id="11" name="Slide Number Placeholder 10"/>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2" name="Footer Placeholder 11"/>
          <p:cNvSpPr>
            <a:spLocks noGrp="1"/>
          </p:cNvSpPr>
          <p:nvPr>
            <p:ph type="ftr" sz="quarter" idx="12"/>
          </p:nvPr>
        </p:nvSpPr>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Заголовок и текст">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9" name="Title 8"/>
          <p:cNvSpPr>
            <a:spLocks noGrp="1"/>
          </p:cNvSpPr>
          <p:nvPr>
            <p:ph type="title"/>
          </p:nvPr>
        </p:nvSpPr>
        <p:spPr>
          <a:xfrm>
            <a:off x="457200" y="359465"/>
            <a:ext cx="8229600" cy="1143000"/>
          </a:xfrm>
          <a:prstGeom prst="rect">
            <a:avLst/>
          </a:prstGeom>
        </p:spPr>
        <p:txBody>
          <a:bodyPr anchor="b" anchorCtr="0">
            <a:normAutofit/>
          </a:bodyPr>
          <a:lstStyle/>
          <a:p>
            <a:pPr algn="l"/>
            <a:r>
              <a:rPr lang="ru-RU" smtClean="0"/>
              <a:t>Образец заголовка</a:t>
            </a:r>
            <a:endParaRPr lang="en-US"/>
          </a:p>
        </p:txBody>
      </p:sp>
      <p:sp>
        <p:nvSpPr>
          <p:cNvPr id="8" name="Date Placeholder 7"/>
          <p:cNvSpPr>
            <a:spLocks noGrp="1"/>
          </p:cNvSpPr>
          <p:nvPr>
            <p:ph type="dt" sz="half" idx="10"/>
          </p:nvPr>
        </p:nvSpPr>
        <p:spPr/>
        <p:txBody>
          <a:bodyPr/>
          <a:lstStyle/>
          <a:p>
            <a:fld id="{5C14FD69-4A85-4715-A222-ABB225B63BC6}" type="datetimeFigureOut">
              <a:rPr lang="en-US" smtClean="0"/>
              <a:pPr/>
              <a:t>3/25/2015</a:t>
            </a:fld>
            <a:endParaRPr lang="en-US"/>
          </a:p>
        </p:txBody>
      </p:sp>
      <p:sp>
        <p:nvSpPr>
          <p:cNvPr id="10" name="Slide Number Placeholder 9"/>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1" name="Footer Placeholder 10"/>
          <p:cNvSpPr>
            <a:spLocks noGrp="1"/>
          </p:cNvSpPr>
          <p:nvPr>
            <p:ph type="ftr" sz="quarter" idx="12"/>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a:xfrm>
            <a:off x="457200" y="359465"/>
            <a:ext cx="8229600" cy="1143000"/>
          </a:xfrm>
          <a:prstGeom prst="rect">
            <a:avLst/>
          </a:prstGeom>
        </p:spPr>
        <p:txBody>
          <a:bodyPr anchor="b" anchorCtr="0">
            <a:normAutofit/>
          </a:bodyPr>
          <a:lstStyle/>
          <a:p>
            <a:pPr algn="l"/>
            <a:r>
              <a:rPr lang="ru-RU" smtClean="0"/>
              <a:t>Образец заголовка</a:t>
            </a:r>
            <a:endParaRPr lang="en-US"/>
          </a:p>
        </p:txBody>
      </p:sp>
      <p:sp>
        <p:nvSpPr>
          <p:cNvPr id="7" name="Date Placeholder 6"/>
          <p:cNvSpPr>
            <a:spLocks noGrp="1"/>
          </p:cNvSpPr>
          <p:nvPr>
            <p:ph type="dt" sz="half" idx="10"/>
          </p:nvPr>
        </p:nvSpPr>
        <p:spPr/>
        <p:txBody>
          <a:bodyPr/>
          <a:lstStyle/>
          <a:p>
            <a:fld id="{5C14FD69-4A85-4715-A222-ABB225B63BC6}" type="datetimeFigureOut">
              <a:rPr lang="en-US" smtClean="0"/>
              <a:pPr/>
              <a:t>3/25/2015</a:t>
            </a:fld>
            <a:endParaRPr lang="en-US"/>
          </a:p>
        </p:txBody>
      </p:sp>
      <p:sp>
        <p:nvSpPr>
          <p:cNvPr id="8" name="Slide Number Placeholder 7"/>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C14FD69-4A85-4715-A222-ABB225B63BC6}" type="datetimeFigureOut">
              <a:rPr lang="en-US" smtClean="0"/>
              <a:pPr/>
              <a:t>3/25/2015</a:t>
            </a:fld>
            <a:endParaRPr lang="en-US"/>
          </a:p>
        </p:txBody>
      </p:sp>
      <p:sp>
        <p:nvSpPr>
          <p:cNvPr id="6" name="Slide Number Placeholder 5"/>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8" name="Footer Placeholder 7"/>
          <p:cNvSpPr>
            <a:spLocks noGrp="1"/>
          </p:cNvSpPr>
          <p:nvPr>
            <p:ph type="ftr" sz="quarter" idx="12"/>
          </p:nvPr>
        </p:nvSpPr>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Заголовок и текст в две колонки">
    <p:spTree>
      <p:nvGrpSpPr>
        <p:cNvPr id="1" name=""/>
        <p:cNvGrpSpPr/>
        <p:nvPr/>
      </p:nvGrpSpPr>
      <p:grpSpPr>
        <a:xfrm>
          <a:off x="0" y="0"/>
          <a:ext cx="0" cy="0"/>
          <a:chOff x="0" y="0"/>
          <a:chExt cx="0" cy="0"/>
        </a:xfrm>
      </p:grpSpPr>
      <p:sp>
        <p:nvSpPr>
          <p:cNvPr id="4" name="Rectangle 4"/>
          <p:cNvSpPr>
            <a:spLocks noGrp="1"/>
          </p:cNvSpPr>
          <p:nvPr>
            <p:ph type="body" sz="half" idx="1"/>
          </p:nvPr>
        </p:nvSpPr>
        <p:spPr>
          <a:xfrm>
            <a:off x="457200" y="1600201"/>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1" name="Rectangle 11"/>
          <p:cNvSpPr>
            <a:spLocks noGrp="1"/>
          </p:cNvSpPr>
          <p:nvPr>
            <p:ph type="body" sz="half" idx="2"/>
          </p:nvPr>
        </p:nvSpPr>
        <p:spPr>
          <a:xfrm>
            <a:off x="4648200" y="1600201"/>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8" name="Title 7"/>
          <p:cNvSpPr>
            <a:spLocks noGrp="1"/>
          </p:cNvSpPr>
          <p:nvPr>
            <p:ph type="title"/>
          </p:nvPr>
        </p:nvSpPr>
        <p:spPr>
          <a:xfrm>
            <a:off x="457200" y="359465"/>
            <a:ext cx="8229600" cy="1143000"/>
          </a:xfrm>
          <a:prstGeom prst="rect">
            <a:avLst/>
          </a:prstGeom>
        </p:spPr>
        <p:txBody>
          <a:bodyPr anchor="b" anchorCtr="0">
            <a:normAutofit/>
          </a:bodyPr>
          <a:lstStyle/>
          <a:p>
            <a:pPr algn="l"/>
            <a:r>
              <a:rPr lang="ru-RU" smtClean="0"/>
              <a:t>Образец заголовка</a:t>
            </a:r>
            <a:endParaRPr lang="en-US"/>
          </a:p>
        </p:txBody>
      </p:sp>
      <p:sp>
        <p:nvSpPr>
          <p:cNvPr id="10" name="Date Placeholder 9"/>
          <p:cNvSpPr>
            <a:spLocks noGrp="1"/>
          </p:cNvSpPr>
          <p:nvPr>
            <p:ph type="dt" sz="half" idx="10"/>
          </p:nvPr>
        </p:nvSpPr>
        <p:spPr/>
        <p:txBody>
          <a:bodyPr/>
          <a:lstStyle/>
          <a:p>
            <a:fld id="{5C14FD69-4A85-4715-A222-ABB225B63BC6}" type="datetimeFigureOut">
              <a:rPr lang="en-US" smtClean="0"/>
              <a:pPr/>
              <a:t>3/25/2015</a:t>
            </a:fld>
            <a:endParaRPr lang="en-US"/>
          </a:p>
        </p:txBody>
      </p:sp>
      <p:sp>
        <p:nvSpPr>
          <p:cNvPr id="12" name="Slide Number Placeholder 11"/>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3" name="Footer Placeholder 12"/>
          <p:cNvSpPr>
            <a:spLocks noGrp="1"/>
          </p:cNvSpPr>
          <p:nvPr>
            <p:ph type="ftr" sz="quarter" idx="12"/>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Заголовок и объект">
    <p:spTree>
      <p:nvGrpSpPr>
        <p:cNvPr id="1" name=""/>
        <p:cNvGrpSpPr/>
        <p:nvPr/>
      </p:nvGrpSpPr>
      <p:grpSpPr>
        <a:xfrm>
          <a:off x="0" y="0"/>
          <a:ext cx="0" cy="0"/>
          <a:chOff x="0" y="0"/>
          <a:chExt cx="0" cy="0"/>
        </a:xfrm>
      </p:grpSpPr>
      <p:sp>
        <p:nvSpPr>
          <p:cNvPr id="16" name="Rectangle 16"/>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7" name="Title 6"/>
          <p:cNvSpPr>
            <a:spLocks noGrp="1"/>
          </p:cNvSpPr>
          <p:nvPr>
            <p:ph type="title"/>
          </p:nvPr>
        </p:nvSpPr>
        <p:spPr>
          <a:xfrm>
            <a:off x="457200" y="359465"/>
            <a:ext cx="8229600" cy="1143000"/>
          </a:xfrm>
          <a:prstGeom prst="rect">
            <a:avLst/>
          </a:prstGeom>
        </p:spPr>
        <p:txBody>
          <a:bodyPr anchor="b" anchorCtr="0">
            <a:normAutofit/>
          </a:bodyPr>
          <a:lstStyle/>
          <a:p>
            <a:pPr algn="l"/>
            <a:r>
              <a:rPr lang="ru-RU" smtClean="0"/>
              <a:t>Образец заголовка</a:t>
            </a:r>
            <a:endParaRPr lang="en-US"/>
          </a:p>
        </p:txBody>
      </p:sp>
      <p:sp>
        <p:nvSpPr>
          <p:cNvPr id="8" name="Date Placeholder 7"/>
          <p:cNvSpPr>
            <a:spLocks noGrp="1"/>
          </p:cNvSpPr>
          <p:nvPr>
            <p:ph type="dt" sz="half" idx="10"/>
          </p:nvPr>
        </p:nvSpPr>
        <p:spPr/>
        <p:txBody>
          <a:bodyPr/>
          <a:lstStyle/>
          <a:p>
            <a:fld id="{5C14FD69-4A85-4715-A222-ABB225B63BC6}" type="datetimeFigureOut">
              <a:rPr lang="en-US" smtClean="0"/>
              <a:pPr/>
              <a:t>3/25/2015</a:t>
            </a:fld>
            <a:endParaRPr lang="en-US"/>
          </a:p>
        </p:txBody>
      </p:sp>
      <p:sp>
        <p:nvSpPr>
          <p:cNvPr id="9" name="Slide Number Placeholder 8"/>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2 Content">
    <p:spTree>
      <p:nvGrpSpPr>
        <p:cNvPr id="1" name=""/>
        <p:cNvGrpSpPr/>
        <p:nvPr/>
      </p:nvGrpSpPr>
      <p:grpSpPr>
        <a:xfrm>
          <a:off x="0" y="0"/>
          <a:ext cx="0" cy="0"/>
          <a:chOff x="0" y="0"/>
          <a:chExt cx="0" cy="0"/>
        </a:xfrm>
      </p:grpSpPr>
      <p:sp>
        <p:nvSpPr>
          <p:cNvPr id="30" name="Rectangle 30"/>
          <p:cNvSpPr>
            <a:spLocks noGrp="1"/>
          </p:cNvSpPr>
          <p:nvPr>
            <p:ph sz="half" idx="1"/>
          </p:nvPr>
        </p:nvSpPr>
        <p:spPr>
          <a:xfrm>
            <a:off x="457200" y="1600201"/>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7" name="Rectangle 17"/>
          <p:cNvSpPr>
            <a:spLocks noGrp="1"/>
          </p:cNvSpPr>
          <p:nvPr>
            <p:ph sz="half" idx="2"/>
          </p:nvPr>
        </p:nvSpPr>
        <p:spPr>
          <a:xfrm>
            <a:off x="4648200" y="1600201"/>
            <a:ext cx="4038600"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8" name="Title 7"/>
          <p:cNvSpPr>
            <a:spLocks noGrp="1"/>
          </p:cNvSpPr>
          <p:nvPr>
            <p:ph type="title"/>
          </p:nvPr>
        </p:nvSpPr>
        <p:spPr>
          <a:xfrm>
            <a:off x="457200" y="359465"/>
            <a:ext cx="8229600" cy="1143000"/>
          </a:xfrm>
          <a:prstGeom prst="rect">
            <a:avLst/>
          </a:prstGeom>
        </p:spPr>
        <p:txBody>
          <a:bodyPr anchor="b" anchorCtr="0">
            <a:normAutofit/>
          </a:bodyPr>
          <a:lstStyle/>
          <a:p>
            <a:pPr algn="l"/>
            <a:r>
              <a:rPr lang="ru-RU" smtClean="0"/>
              <a:t>Образец заголовка</a:t>
            </a:r>
            <a:endParaRPr lang="en-US"/>
          </a:p>
        </p:txBody>
      </p:sp>
      <p:sp>
        <p:nvSpPr>
          <p:cNvPr id="9" name="Date Placeholder 8"/>
          <p:cNvSpPr>
            <a:spLocks noGrp="1"/>
          </p:cNvSpPr>
          <p:nvPr>
            <p:ph type="dt" sz="half" idx="10"/>
          </p:nvPr>
        </p:nvSpPr>
        <p:spPr/>
        <p:txBody>
          <a:bodyPr/>
          <a:lstStyle/>
          <a:p>
            <a:fld id="{5C14FD69-4A85-4715-A222-ABB225B63BC6}" type="datetimeFigureOut">
              <a:rPr lang="en-US" smtClean="0"/>
              <a:pPr/>
              <a:t>3/25/2015</a:t>
            </a:fld>
            <a:endParaRPr lang="en-US"/>
          </a:p>
        </p:txBody>
      </p:sp>
      <p:sp>
        <p:nvSpPr>
          <p:cNvPr id="10" name="Slide Number Placeholder 9"/>
          <p:cNvSpPr>
            <a:spLocks noGrp="1"/>
          </p:cNvSpPr>
          <p:nvPr>
            <p:ph type="sldNum" sz="quarter" idx="11"/>
          </p:nvPr>
        </p:nvSpPr>
        <p:spPr/>
        <p:txBody>
          <a:bodyPr/>
          <a:lstStyle/>
          <a:p>
            <a:pPr algn="r"/>
            <a:fld id="{D4C49B74-5DB2-4B03-B1D2-7F6A3C51C318}" type="slidenum">
              <a:rPr lang="en-US" smtClean="0"/>
              <a:pPr algn="r"/>
              <a:t>‹#›</a:t>
            </a:fld>
            <a:endParaRPr lang="en-US"/>
          </a:p>
        </p:txBody>
      </p:sp>
      <p:sp>
        <p:nvSpPr>
          <p:cNvPr id="11" name="Footer Placeholder 10"/>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hade val="85000"/>
          </a:schemeClr>
        </a:solidFill>
        <a:effectLst/>
      </p:bgPr>
    </p:bg>
    <p:spTree>
      <p:nvGrpSpPr>
        <p:cNvPr id="1" name=""/>
        <p:cNvGrpSpPr/>
        <p:nvPr/>
      </p:nvGrpSpPr>
      <p:grpSpPr>
        <a:xfrm>
          <a:off x="0" y="0"/>
          <a:ext cx="0" cy="0"/>
          <a:chOff x="0" y="0"/>
          <a:chExt cx="0" cy="0"/>
        </a:xfrm>
      </p:grpSpPr>
      <p:pic>
        <p:nvPicPr>
          <p:cNvPr id="8" name="image5.png"/>
          <p:cNvPicPr>
            <a:picLocks noChangeAspect="1"/>
          </p:cNvPicPr>
          <p:nvPr/>
        </p:nvPicPr>
        <p:blipFill>
          <a:blip r:embed="rId9">
            <a:duotone>
              <a:schemeClr val="accent1"/>
              <a:srgbClr val="FFFFFF"/>
            </a:duotone>
          </a:blip>
          <a:stretch>
            <a:fillRect/>
          </a:stretch>
        </p:blipFill>
        <p:spPr>
          <a:xfrm>
            <a:off x="571" y="429"/>
            <a:ext cx="9142859" cy="6857143"/>
          </a:xfrm>
          <a:prstGeom prst="rect">
            <a:avLst/>
          </a:prstGeom>
          <a:noFill/>
          <a:ln>
            <a:noFill/>
          </a:ln>
        </p:spPr>
      </p:pic>
      <p:pic>
        <p:nvPicPr>
          <p:cNvPr id="9" name="image6.png"/>
          <p:cNvPicPr>
            <a:picLocks noChangeAspect="1"/>
          </p:cNvPicPr>
          <p:nvPr/>
        </p:nvPicPr>
        <p:blipFill>
          <a:blip r:embed="rId10"/>
          <a:stretch>
            <a:fillRect/>
          </a:stretch>
        </p:blipFill>
        <p:spPr>
          <a:xfrm>
            <a:off x="571" y="429"/>
            <a:ext cx="9142859" cy="6857143"/>
          </a:xfrm>
          <a:prstGeom prst="rect">
            <a:avLst/>
          </a:prstGeom>
          <a:noFill/>
          <a:ln>
            <a:noFill/>
          </a:ln>
        </p:spPr>
      </p:pic>
      <p:sp>
        <p:nvSpPr>
          <p:cNvPr id="30" name="Rectangle 30"/>
          <p:cNvSpPr>
            <a:spLocks noGrp="1"/>
          </p:cNvSpPr>
          <p:nvPr>
            <p:ph type="title"/>
          </p:nvPr>
        </p:nvSpPr>
        <p:spPr>
          <a:xfrm>
            <a:off x="457200" y="359465"/>
            <a:ext cx="8229600" cy="1143000"/>
          </a:xfrm>
          <a:prstGeom prst="rect">
            <a:avLst/>
          </a:prstGeom>
        </p:spPr>
        <p:txBody>
          <a:bodyPr anchor="b" anchorCtr="0">
            <a:normAutofit/>
          </a:bodyPr>
          <a:lstStyle/>
          <a:p>
            <a:pPr algn="l"/>
            <a:r>
              <a:rPr lang="ru-RU" smtClean="0"/>
              <a:t>Образец заголовка</a:t>
            </a:r>
            <a:endParaRPr lang="en-US"/>
          </a:p>
        </p:txBody>
      </p:sp>
      <p:sp>
        <p:nvSpPr>
          <p:cNvPr id="12" name="Rectangle 12"/>
          <p:cNvSpPr>
            <a:spLocks noGrp="1"/>
          </p:cNvSpPr>
          <p:nvPr>
            <p:ph type="body" idx="1"/>
          </p:nvPr>
        </p:nvSpPr>
        <p:spPr>
          <a:xfrm>
            <a:off x="457200" y="1600201"/>
            <a:ext cx="8229600" cy="4525963"/>
          </a:xfrm>
          <a:prstGeom prst="rect">
            <a:avLst/>
          </a:prstGeo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6" name="Rectangle 6"/>
          <p:cNvSpPr>
            <a:spLocks noGrp="1"/>
          </p:cNvSpPr>
          <p:nvPr>
            <p:ph type="dt" sz="half" idx="2"/>
          </p:nvPr>
        </p:nvSpPr>
        <p:spPr>
          <a:xfrm>
            <a:off x="457200" y="6245225"/>
            <a:ext cx="2133600" cy="476250"/>
          </a:xfrm>
          <a:prstGeom prst="rect">
            <a:avLst/>
          </a:prstGeom>
        </p:spPr>
        <p:txBody>
          <a:bodyPr/>
          <a:lstStyle>
            <a:lvl1pPr>
              <a:defRPr sz="1000">
                <a:latin typeface="+mn-lt"/>
              </a:defRPr>
            </a:lvl1pPr>
          </a:lstStyle>
          <a:p>
            <a:fld id="{5C14FD69-4A85-4715-A222-ABB225B63BC6}" type="datetimeFigureOut">
              <a:rPr lang="en-US" smtClean="0"/>
              <a:pPr/>
              <a:t>3/25/2015</a:t>
            </a:fld>
            <a:endParaRPr lang="en-US" sz="1000" dirty="0" smtClean="0"/>
          </a:p>
        </p:txBody>
      </p:sp>
      <p:sp>
        <p:nvSpPr>
          <p:cNvPr id="20" name="Rectangle 20"/>
          <p:cNvSpPr>
            <a:spLocks noGrp="1"/>
          </p:cNvSpPr>
          <p:nvPr>
            <p:ph type="ftr" sz="quarter" idx="3"/>
          </p:nvPr>
        </p:nvSpPr>
        <p:spPr>
          <a:xfrm>
            <a:off x="3124200" y="6245225"/>
            <a:ext cx="2895600" cy="476250"/>
          </a:xfrm>
          <a:prstGeom prst="rect">
            <a:avLst/>
          </a:prstGeom>
        </p:spPr>
        <p:txBody>
          <a:bodyPr/>
          <a:lstStyle>
            <a:lvl1pPr algn="ctr">
              <a:defRPr sz="1000">
                <a:latin typeface="+mn-lt"/>
              </a:defRPr>
            </a:lvl1pPr>
          </a:lstStyle>
          <a:p>
            <a:pPr algn="ctr"/>
            <a:endParaRPr lang="en-US" sz="1000" smtClean="0"/>
          </a:p>
        </p:txBody>
      </p:sp>
      <p:sp>
        <p:nvSpPr>
          <p:cNvPr id="21" name="Rectangle 21"/>
          <p:cNvSpPr>
            <a:spLocks noGrp="1"/>
          </p:cNvSpPr>
          <p:nvPr>
            <p:ph type="sldNum" sz="quarter" idx="4"/>
          </p:nvPr>
        </p:nvSpPr>
        <p:spPr>
          <a:xfrm>
            <a:off x="6553200" y="6245225"/>
            <a:ext cx="2133600" cy="476250"/>
          </a:xfrm>
          <a:prstGeom prst="rect">
            <a:avLst/>
          </a:prstGeom>
        </p:spPr>
        <p:txBody>
          <a:bodyPr/>
          <a:lstStyle>
            <a:lvl1pPr>
              <a:defRPr sz="1000">
                <a:latin typeface="+mn-lt"/>
              </a:defRPr>
            </a:lvl1pPr>
          </a:lstStyle>
          <a:p>
            <a:pPr algn="r"/>
            <a:fld id="{D4C49B74-5DB2-4B03-B1D2-7F6A3C51C318}" type="slidenum">
              <a:rPr lang="en-US" smtClean="0"/>
              <a:pPr algn="r"/>
              <a:t>‹#›</a:t>
            </a:fld>
            <a:endParaRPr lang="en-US" sz="1000" dirty="0" smtClean="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defPPr>
        <a:defRPr sz="4400">
          <a:solidFill>
            <a:schemeClr val="tx1"/>
          </a:solidFill>
          <a:latin typeface="+mj-lt"/>
          <a:ea typeface="+mj-ea"/>
          <a:cs typeface="+mj-cs"/>
        </a:defRPr>
      </a:defPPr>
      <a:lvl1pPr algn="l" eaLnBrk="1" hangingPunct="1">
        <a:buNone/>
        <a:defRPr sz="3600">
          <a:solidFill>
            <a:schemeClr val="tx1">
              <a:alpha val="100000"/>
            </a:schemeClr>
          </a:solidFill>
          <a:latin typeface="+mj-lt"/>
        </a:defRPr>
      </a:lvl1pPr>
    </p:titleStyle>
    <p:bodyStyle>
      <a:defPPr>
        <a:defRPr>
          <a:solidFill>
            <a:schemeClr val="tx1"/>
          </a:solidFill>
          <a:latin typeface="+mn-lt"/>
          <a:ea typeface="+mn-ea"/>
          <a:cs typeface="+mn-cs"/>
        </a:defRPr>
      </a:defPPr>
      <a:lvl1pPr marL="342900" indent="-342900" eaLnBrk="1" hangingPunct="1">
        <a:buChar char="•"/>
        <a:defRPr sz="2800">
          <a:latin typeface="+mn-lt"/>
        </a:defRPr>
      </a:lvl1pPr>
      <a:lvl2pPr marL="742950" indent="-285750" eaLnBrk="1" hangingPunct="1">
        <a:buChar char="–"/>
        <a:defRPr sz="2400">
          <a:latin typeface="+mn-lt"/>
        </a:defRPr>
      </a:lvl2pPr>
      <a:lvl3pPr marL="1143000" indent="-228600" eaLnBrk="1" hangingPunct="1">
        <a:buChar char="•"/>
        <a:defRPr sz="24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p:bodyStyle>
    <p:otherStyle>
      <a:defPPr>
        <a:defRPr>
          <a:solidFill>
            <a:schemeClr val="tx1"/>
          </a:solidFill>
          <a:latin typeface="+mn-lt"/>
          <a:ea typeface="+mn-ea"/>
          <a:cs typeface="+mn-cs"/>
        </a:defRPr>
      </a:defPPr>
      <a:lvl1pPr marL="0" eaLnBrk="1" hangingPunct="1"/>
      <a:lvl2pPr marL="457200" eaLnBrk="1" hangingPunct="1"/>
      <a:lvl3pPr marL="914400" eaLnBrk="1" hangingPunct="1"/>
      <a:lvl4pPr marL="1371600" eaLnBrk="1" hangingPunct="1"/>
      <a:lvl5pPr marL="1828800" eaLnBrk="1" hangingPunct="1"/>
      <a:lvl6pPr marL="2286000" eaLnBrk="1" hangingPunct="1"/>
      <a:lvl7pPr marL="2743200" eaLnBrk="1" hangingPunct="1"/>
      <a:lvl8pPr marL="3200400" eaLnBrk="1" hangingPunct="1"/>
      <a:lvl9pPr marL="3657600" eaLnBrk="1" hangingPunct="1"/>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eg"/><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slide" Target="slide6.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28.gif"/><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0.gif"/><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2.jpe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slide" Target="slide6.xml"/></Relationships>
</file>

<file path=ppt/slides/_rels/slide1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3.jpe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34.jpe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slide" Target="slide6.xml"/></Relationships>
</file>

<file path=ppt/slides/_rels/slide18.xml.rels><?xml version="1.0" encoding="UTF-8" standalone="yes"?>
<Relationships xmlns="http://schemas.openxmlformats.org/package/2006/relationships"><Relationship Id="rId8" Type="http://schemas.openxmlformats.org/officeDocument/2006/relationships/slide" Target="slide23.xml"/><Relationship Id="rId13" Type="http://schemas.openxmlformats.org/officeDocument/2006/relationships/slide" Target="slide28.xml"/><Relationship Id="rId3" Type="http://schemas.openxmlformats.org/officeDocument/2006/relationships/image" Target="../media/image38.jpeg"/><Relationship Id="rId7" Type="http://schemas.openxmlformats.org/officeDocument/2006/relationships/slide" Target="slide22.xml"/><Relationship Id="rId12" Type="http://schemas.openxmlformats.org/officeDocument/2006/relationships/slide" Target="slide27.xml"/><Relationship Id="rId2" Type="http://schemas.openxmlformats.org/officeDocument/2006/relationships/image" Target="../media/image37.jpeg"/><Relationship Id="rId1" Type="http://schemas.openxmlformats.org/officeDocument/2006/relationships/slideLayout" Target="../slideLayouts/slideLayout6.xml"/><Relationship Id="rId6" Type="http://schemas.openxmlformats.org/officeDocument/2006/relationships/slide" Target="slide21.xml"/><Relationship Id="rId11" Type="http://schemas.openxmlformats.org/officeDocument/2006/relationships/slide" Target="slide26.xml"/><Relationship Id="rId5" Type="http://schemas.openxmlformats.org/officeDocument/2006/relationships/slide" Target="slide20.xml"/><Relationship Id="rId10" Type="http://schemas.openxmlformats.org/officeDocument/2006/relationships/slide" Target="slide25.xml"/><Relationship Id="rId4" Type="http://schemas.openxmlformats.org/officeDocument/2006/relationships/slide" Target="slide19.xml"/><Relationship Id="rId9" Type="http://schemas.openxmlformats.org/officeDocument/2006/relationships/slide" Target="slide24.xml"/><Relationship Id="rId14" Type="http://schemas.openxmlformats.org/officeDocument/2006/relationships/slide" Target="slide29.xml"/></Relationships>
</file>

<file path=ppt/slides/_rels/slide19.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65.xml"/><Relationship Id="rId5" Type="http://schemas.openxmlformats.org/officeDocument/2006/relationships/slide" Target="slide60.xml"/><Relationship Id="rId4"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40.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41.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slide" Target="slide18.xml"/></Relationships>
</file>

<file path=ppt/slides/_rels/slide27.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slide" Target="slide18.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slide" Target="slide40.xml"/><Relationship Id="rId18" Type="http://schemas.openxmlformats.org/officeDocument/2006/relationships/image" Target="../media/image55.png"/><Relationship Id="rId3" Type="http://schemas.openxmlformats.org/officeDocument/2006/relationships/image" Target="../media/image54.jpeg"/><Relationship Id="rId7" Type="http://schemas.openxmlformats.org/officeDocument/2006/relationships/slide" Target="slide35.xml"/><Relationship Id="rId12" Type="http://schemas.openxmlformats.org/officeDocument/2006/relationships/slide" Target="slide39.xml"/><Relationship Id="rId17" Type="http://schemas.openxmlformats.org/officeDocument/2006/relationships/slide" Target="slide42.xml"/><Relationship Id="rId2" Type="http://schemas.openxmlformats.org/officeDocument/2006/relationships/image" Target="../media/image53.jpeg"/><Relationship Id="rId16" Type="http://schemas.openxmlformats.org/officeDocument/2006/relationships/slide" Target="slide44.xml"/><Relationship Id="rId1" Type="http://schemas.openxmlformats.org/officeDocument/2006/relationships/slideLayout" Target="../slideLayouts/slideLayout6.xml"/><Relationship Id="rId6" Type="http://schemas.openxmlformats.org/officeDocument/2006/relationships/slide" Target="slide34.xml"/><Relationship Id="rId11" Type="http://schemas.openxmlformats.org/officeDocument/2006/relationships/slide" Target="slide38.xml"/><Relationship Id="rId5" Type="http://schemas.openxmlformats.org/officeDocument/2006/relationships/slide" Target="slide32.xml"/><Relationship Id="rId15" Type="http://schemas.openxmlformats.org/officeDocument/2006/relationships/slide" Target="slide43.xml"/><Relationship Id="rId10" Type="http://schemas.openxmlformats.org/officeDocument/2006/relationships/slide" Target="slide37.xml"/><Relationship Id="rId4" Type="http://schemas.openxmlformats.org/officeDocument/2006/relationships/slide" Target="slide31.xml"/><Relationship Id="rId9" Type="http://schemas.openxmlformats.org/officeDocument/2006/relationships/slide" Target="slide36.xml"/><Relationship Id="rId14" Type="http://schemas.openxmlformats.org/officeDocument/2006/relationships/slide" Target="slide41.xml"/></Relationships>
</file>

<file path=ppt/slides/_rels/slide31.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56.jpe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59.jpe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60.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35.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61.jpe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62.jpe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gif"/><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slide" Target="slide30.xml"/></Relationships>
</file>

<file path=ppt/slides/_rels/slide38.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65.jpe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66.jpe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67.jpe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68.jpe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slide" Target="slide30.xml"/></Relationships>
</file>

<file path=ppt/slides/_rels/slide4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slide" Target="slide30.xml"/></Relationships>
</file>

<file path=ppt/slides/_rels/slide44.xml.rels><?xml version="1.0" encoding="UTF-8" standalone="yes"?>
<Relationships xmlns="http://schemas.openxmlformats.org/package/2006/relationships"><Relationship Id="rId3" Type="http://schemas.openxmlformats.org/officeDocument/2006/relationships/slide" Target="slide30.xml"/><Relationship Id="rId2" Type="http://schemas.openxmlformats.org/officeDocument/2006/relationships/image" Target="../media/image73.jpe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45.xml.rels><?xml version="1.0" encoding="UTF-8" standalone="yes"?>
<Relationships xmlns="http://schemas.openxmlformats.org/package/2006/relationships"><Relationship Id="rId8" Type="http://schemas.openxmlformats.org/officeDocument/2006/relationships/slide" Target="slide56.xml"/><Relationship Id="rId13" Type="http://schemas.openxmlformats.org/officeDocument/2006/relationships/image" Target="../media/image75.png"/><Relationship Id="rId18" Type="http://schemas.openxmlformats.org/officeDocument/2006/relationships/slide" Target="slide58.xml"/><Relationship Id="rId3" Type="http://schemas.openxmlformats.org/officeDocument/2006/relationships/slide" Target="slide46.xml"/><Relationship Id="rId21" Type="http://schemas.openxmlformats.org/officeDocument/2006/relationships/image" Target="../media/image13.jpeg"/><Relationship Id="rId7" Type="http://schemas.openxmlformats.org/officeDocument/2006/relationships/slide" Target="slide52.xml"/><Relationship Id="rId12" Type="http://schemas.openxmlformats.org/officeDocument/2006/relationships/slide" Target="slide53.xml"/><Relationship Id="rId17" Type="http://schemas.openxmlformats.org/officeDocument/2006/relationships/image" Target="../media/image77.png"/><Relationship Id="rId2" Type="http://schemas.openxmlformats.org/officeDocument/2006/relationships/image" Target="../media/image74.jpeg"/><Relationship Id="rId16" Type="http://schemas.openxmlformats.org/officeDocument/2006/relationships/slide" Target="slide57.xml"/><Relationship Id="rId20" Type="http://schemas.openxmlformats.org/officeDocument/2006/relationships/slide" Target="slide59.xml"/><Relationship Id="rId1" Type="http://schemas.openxmlformats.org/officeDocument/2006/relationships/slideLayout" Target="../slideLayouts/slideLayout6.xml"/><Relationship Id="rId6" Type="http://schemas.openxmlformats.org/officeDocument/2006/relationships/slide" Target="slide49.xml"/><Relationship Id="rId11" Type="http://schemas.openxmlformats.org/officeDocument/2006/relationships/slide" Target="slide54.xml"/><Relationship Id="rId5" Type="http://schemas.openxmlformats.org/officeDocument/2006/relationships/slide" Target="slide48.xml"/><Relationship Id="rId15" Type="http://schemas.openxmlformats.org/officeDocument/2006/relationships/image" Target="../media/image76.png"/><Relationship Id="rId10" Type="http://schemas.openxmlformats.org/officeDocument/2006/relationships/slide" Target="slide50.xml"/><Relationship Id="rId19" Type="http://schemas.openxmlformats.org/officeDocument/2006/relationships/image" Target="../media/image78.png"/><Relationship Id="rId4" Type="http://schemas.openxmlformats.org/officeDocument/2006/relationships/slide" Target="slide47.xml"/><Relationship Id="rId9" Type="http://schemas.openxmlformats.org/officeDocument/2006/relationships/slide" Target="slide55.xml"/><Relationship Id="rId14" Type="http://schemas.openxmlformats.org/officeDocument/2006/relationships/slide" Target="slide51.xml"/></Relationships>
</file>

<file path=ppt/slides/_rels/slide46.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79.jpe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80.jpe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81.jpe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49.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82.jpe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 Target="slide6.xml"/><Relationship Id="rId7" Type="http://schemas.openxmlformats.org/officeDocument/2006/relationships/slide" Target="slide30.xml"/><Relationship Id="rId12"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slide" Target="slide63.xml"/><Relationship Id="rId5" Type="http://schemas.openxmlformats.org/officeDocument/2006/relationships/slide" Target="slide18.xml"/><Relationship Id="rId10" Type="http://schemas.openxmlformats.org/officeDocument/2006/relationships/image" Target="../media/image13.jpeg"/><Relationship Id="rId4" Type="http://schemas.openxmlformats.org/officeDocument/2006/relationships/image" Target="../media/image10.jpeg"/><Relationship Id="rId9" Type="http://schemas.openxmlformats.org/officeDocument/2006/relationships/slide" Target="slide45.xml"/></Relationships>
</file>

<file path=ppt/slides/_rels/slide50.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83.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84.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52.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85.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53.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86.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54.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8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55.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88.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56.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89.jpe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57.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90.jpe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58.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91.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5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6.xml"/><Relationship Id="rId3" Type="http://schemas.openxmlformats.org/officeDocument/2006/relationships/image" Target="../media/image16.jpeg"/><Relationship Id="rId7" Type="http://schemas.openxmlformats.org/officeDocument/2006/relationships/slide" Target="slide10.xml"/><Relationship Id="rId12" Type="http://schemas.openxmlformats.org/officeDocument/2006/relationships/slide" Target="slide15.xm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slide" Target="slide9.xml"/><Relationship Id="rId11" Type="http://schemas.openxmlformats.org/officeDocument/2006/relationships/slide" Target="slide13.xml"/><Relationship Id="rId5" Type="http://schemas.openxmlformats.org/officeDocument/2006/relationships/slide" Target="slide7.xml"/><Relationship Id="rId15" Type="http://schemas.openxmlformats.org/officeDocument/2006/relationships/slide" Target="slide8.xml"/><Relationship Id="rId10" Type="http://schemas.openxmlformats.org/officeDocument/2006/relationships/slide" Target="slide14.xml"/><Relationship Id="rId4" Type="http://schemas.openxmlformats.org/officeDocument/2006/relationships/image" Target="../media/image17.jpeg"/><Relationship Id="rId9" Type="http://schemas.openxmlformats.org/officeDocument/2006/relationships/slide" Target="slide12.xml"/><Relationship Id="rId14" Type="http://schemas.openxmlformats.org/officeDocument/2006/relationships/slide" Target="slide17.xml"/></Relationships>
</file>

<file path=ppt/slides/_rels/slide60.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image" Target="../media/image93.jpeg"/><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6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6.xml"/><Relationship Id="rId5" Type="http://schemas.openxmlformats.org/officeDocument/2006/relationships/image" Target="../media/image94.png"/><Relationship Id="rId4" Type="http://schemas.openxmlformats.org/officeDocument/2006/relationships/slide" Target="slide62.xml"/></Relationships>
</file>

<file path=ppt/slides/_rels/slide62.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image" Target="../media/image97.jpeg"/><Relationship Id="rId1" Type="http://schemas.openxmlformats.org/officeDocument/2006/relationships/slideLayout" Target="../slideLayouts/slideLayout6.xml"/><Relationship Id="rId4" Type="http://schemas.openxmlformats.org/officeDocument/2006/relationships/image" Target="../media/image94.png"/></Relationships>
</file>

<file path=ppt/slides/_rels/slide6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6.xml"/><Relationship Id="rId5" Type="http://schemas.openxmlformats.org/officeDocument/2006/relationships/image" Target="../media/image94.png"/><Relationship Id="rId4" Type="http://schemas.openxmlformats.org/officeDocument/2006/relationships/slide" Target="slide64.xml"/></Relationships>
</file>

<file path=ppt/slides/_rels/slide6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одзаголовок 4"/>
          <p:cNvSpPr>
            <a:spLocks noGrp="1"/>
          </p:cNvSpPr>
          <p:nvPr>
            <p:ph type="subTitle" idx="1"/>
          </p:nvPr>
        </p:nvSpPr>
        <p:spPr>
          <a:xfrm>
            <a:off x="4644008" y="3645024"/>
            <a:ext cx="4392488" cy="2520280"/>
          </a:xfrm>
        </p:spPr>
        <p:txBody>
          <a:bodyPr>
            <a:normAutofit/>
          </a:bodyPr>
          <a:lstStyle/>
          <a:p>
            <a:pPr algn="l"/>
            <a:r>
              <a:rPr lang="ru-RU" sz="1800" b="1" i="1" dirty="0" smtClean="0">
                <a:latin typeface="Times New Roman" panose="02020603050405020304" pitchFamily="18" charset="0"/>
                <a:cs typeface="Times New Roman" panose="02020603050405020304" pitchFamily="18" charset="0"/>
              </a:rPr>
              <a:t>Выполнили работу: </a:t>
            </a:r>
          </a:p>
          <a:p>
            <a:pPr algn="l"/>
            <a:r>
              <a:rPr lang="ru-RU" sz="1800" b="1" i="1" dirty="0" err="1" smtClean="0">
                <a:latin typeface="Times New Roman" panose="02020603050405020304" pitchFamily="18" charset="0"/>
                <a:cs typeface="Times New Roman" panose="02020603050405020304" pitchFamily="18" charset="0"/>
              </a:rPr>
              <a:t>Халошина</a:t>
            </a:r>
            <a:r>
              <a:rPr lang="ru-RU" sz="1800" b="1" i="1" dirty="0" smtClean="0">
                <a:latin typeface="Times New Roman" panose="02020603050405020304" pitchFamily="18" charset="0"/>
                <a:cs typeface="Times New Roman" panose="02020603050405020304" pitchFamily="18" charset="0"/>
              </a:rPr>
              <a:t> Анна Сергеевна, </a:t>
            </a:r>
          </a:p>
          <a:p>
            <a:pPr algn="l"/>
            <a:r>
              <a:rPr lang="ru-RU" sz="1800" b="1" i="1" dirty="0" err="1" smtClean="0">
                <a:latin typeface="Times New Roman" panose="02020603050405020304" pitchFamily="18" charset="0"/>
                <a:cs typeface="Times New Roman" panose="02020603050405020304" pitchFamily="18" charset="0"/>
              </a:rPr>
              <a:t>Чубукова</a:t>
            </a:r>
            <a:r>
              <a:rPr lang="ru-RU" sz="1800" b="1" i="1" dirty="0" smtClean="0">
                <a:latin typeface="Times New Roman" panose="02020603050405020304" pitchFamily="18" charset="0"/>
                <a:cs typeface="Times New Roman" panose="02020603050405020304" pitchFamily="18" charset="0"/>
              </a:rPr>
              <a:t> Анна Сергеевна,</a:t>
            </a:r>
          </a:p>
          <a:p>
            <a:pPr algn="l"/>
            <a:r>
              <a:rPr lang="ru-RU" sz="1800" b="1" i="1" dirty="0" smtClean="0">
                <a:latin typeface="Times New Roman" panose="02020603050405020304" pitchFamily="18" charset="0"/>
                <a:cs typeface="Times New Roman" panose="02020603050405020304" pitchFamily="18" charset="0"/>
              </a:rPr>
              <a:t>ученицы 7 класса</a:t>
            </a:r>
          </a:p>
          <a:p>
            <a:pPr algn="l"/>
            <a:endParaRPr lang="ru-RU" sz="1800" b="1" i="1" dirty="0">
              <a:latin typeface="Times New Roman" panose="02020603050405020304" pitchFamily="18" charset="0"/>
              <a:cs typeface="Times New Roman" panose="02020603050405020304" pitchFamily="18" charset="0"/>
            </a:endParaRPr>
          </a:p>
          <a:p>
            <a:pPr algn="l"/>
            <a:r>
              <a:rPr lang="ru-RU" sz="1800" b="1" i="1" dirty="0" smtClean="0">
                <a:latin typeface="Times New Roman" panose="02020603050405020304" pitchFamily="18" charset="0"/>
                <a:cs typeface="Times New Roman" panose="02020603050405020304" pitchFamily="18" charset="0"/>
              </a:rPr>
              <a:t>Руководитель:</a:t>
            </a:r>
          </a:p>
          <a:p>
            <a:pPr algn="l"/>
            <a:r>
              <a:rPr lang="ru-RU" sz="1800" b="1" i="1" dirty="0" smtClean="0">
                <a:latin typeface="Times New Roman" panose="02020603050405020304" pitchFamily="18" charset="0"/>
                <a:cs typeface="Times New Roman" panose="02020603050405020304" pitchFamily="18" charset="0"/>
              </a:rPr>
              <a:t>Смирнова В.Н., учитель информатики</a:t>
            </a:r>
            <a:endParaRPr lang="ru-RU" sz="1800" b="1" i="1" dirty="0">
              <a:latin typeface="Times New Roman" panose="02020603050405020304" pitchFamily="18" charset="0"/>
              <a:cs typeface="Times New Roman" panose="02020603050405020304" pitchFamily="18" charset="0"/>
            </a:endParaRPr>
          </a:p>
        </p:txBody>
      </p:sp>
      <p:sp>
        <p:nvSpPr>
          <p:cNvPr id="4" name="Заголовок 3"/>
          <p:cNvSpPr>
            <a:spLocks noGrp="1"/>
          </p:cNvSpPr>
          <p:nvPr>
            <p:ph type="ctrTitle"/>
          </p:nvPr>
        </p:nvSpPr>
        <p:spPr>
          <a:xfrm>
            <a:off x="899592" y="1772816"/>
            <a:ext cx="7577815" cy="1470025"/>
          </a:xfrm>
        </p:spPr>
        <p:txBody>
          <a:bodyPr/>
          <a:lstStyle/>
          <a:p>
            <a:pPr algn="ctr"/>
            <a:r>
              <a:rPr lang="ru-RU" b="1" dirty="0" smtClean="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Школьный музей имени Фёдора Фёдоровича Ушакова</a:t>
            </a:r>
            <a:endParaRPr lang="ru-RU" b="1" dirty="0">
              <a:solidFill>
                <a:schemeClr val="tx2">
                  <a:lumMod val="7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1187624" y="620688"/>
            <a:ext cx="6768752" cy="646331"/>
          </a:xfrm>
          <a:prstGeom prst="rect">
            <a:avLst/>
          </a:prstGeom>
          <a:noFill/>
        </p:spPr>
        <p:txBody>
          <a:bodyPr wrap="square" rtlCol="0">
            <a:spAutoFit/>
          </a:bodyPr>
          <a:lstStyle/>
          <a:p>
            <a:pPr algn="ctr"/>
            <a:r>
              <a:rPr lang="ru-RU" b="1" dirty="0" smtClean="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Муниципальное образовательное учреждение</a:t>
            </a:r>
          </a:p>
          <a:p>
            <a:pPr algn="ctr"/>
            <a:r>
              <a:rPr lang="ru-RU" b="1" dirty="0" smtClean="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Ермаковская средняя общеобразовательная школа</a:t>
            </a:r>
            <a:endParaRPr lang="ru-RU" b="1" dirty="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2195736" y="6275258"/>
            <a:ext cx="5112568" cy="369332"/>
          </a:xfrm>
          <a:prstGeom prst="rect">
            <a:avLst/>
          </a:prstGeom>
          <a:noFill/>
        </p:spPr>
        <p:txBody>
          <a:bodyPr wrap="square" rtlCol="0">
            <a:spAutoFit/>
          </a:bodyPr>
          <a:lstStyle/>
          <a:p>
            <a:pPr algn="ctr"/>
            <a:r>
              <a:rPr lang="ru-RU" b="1" dirty="0" smtClean="0">
                <a:latin typeface="Times New Roman" panose="02020603050405020304" pitchFamily="18" charset="0"/>
                <a:cs typeface="Times New Roman" panose="02020603050405020304" pitchFamily="18" charset="0"/>
              </a:rPr>
              <a:t>Рыбинский муниципальный район, 2015 г.</a:t>
            </a:r>
            <a:endParaRPr lang="ru-RU" b="1" dirty="0">
              <a:latin typeface="Times New Roman" panose="02020603050405020304" pitchFamily="18" charset="0"/>
              <a:cs typeface="Times New Roman" panose="02020603050405020304" pitchFamily="18" charset="0"/>
            </a:endParaRPr>
          </a:p>
        </p:txBody>
      </p:sp>
      <p:pic>
        <p:nvPicPr>
          <p:cNvPr id="8" name="Picture 2" descr="C:\Documents and Settings\Ученик\Рабочий стол\Школьный музей\DSC01009.JPG"/>
          <p:cNvPicPr>
            <a:picLocks noChangeAspect="1" noChangeArrowheads="1"/>
          </p:cNvPicPr>
          <p:nvPr/>
        </p:nvPicPr>
        <p:blipFill>
          <a:blip r:embed="rId2" cstate="print"/>
          <a:srcRect/>
          <a:stretch>
            <a:fillRect/>
          </a:stretch>
        </p:blipFill>
        <p:spPr bwMode="auto">
          <a:xfrm>
            <a:off x="899592" y="3573016"/>
            <a:ext cx="2793493" cy="25607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8459947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44008" y="3477606"/>
            <a:ext cx="4499992" cy="3391560"/>
          </a:xfrm>
        </p:spPr>
        <p:txBody>
          <a:bodyPr>
            <a:normAutofit fontScale="92500"/>
          </a:bodyPr>
          <a:lstStyle/>
          <a:p>
            <a:pPr marL="0" indent="0" algn="just">
              <a:buNone/>
            </a:pP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Церковь состояла при Островском Богоявленском мужском монастыре, который стоял здесь с незапамятных времен.</a:t>
            </a:r>
          </a:p>
          <a:p>
            <a:pPr marL="0" indent="0" algn="just">
              <a:buNone/>
            </a:pPr>
            <a:r>
              <a:rPr lang="ru-RU" sz="1400" dirty="0" smtClean="0">
                <a:latin typeface="Times New Roman" panose="02020603050405020304" pitchFamily="18" charset="0"/>
                <a:cs typeface="Times New Roman" panose="02020603050405020304" pitchFamily="18" charset="0"/>
              </a:rPr>
              <a:t>           	Белокаменный храм с шатровой колокольней, возведенный искусными ярославскими мастерами, поражал своим великолепием. Из престольных праздников церкви почитаемым был Богоявленский. Как правило, именно в этот день (8 января) Ушаковы посещали храм для исповеди, жертвуя ему деньги из своих сбережений.</a:t>
            </a:r>
          </a:p>
          <a:p>
            <a:pPr marL="0" indent="0" algn="just">
              <a:buNone/>
            </a:pPr>
            <a:r>
              <a:rPr lang="ru-RU" sz="1400" dirty="0" smtClean="0">
                <a:latin typeface="Times New Roman" panose="02020603050405020304" pitchFamily="18" charset="0"/>
                <a:cs typeface="Times New Roman" panose="02020603050405020304" pitchFamily="18" charset="0"/>
              </a:rPr>
              <a:t>       	Поклонившись праху своих предков, по крутой лестнице Ушаковы заходили в  церковь «дабы помолиться за упокой душ усопших и совершить таинство исповеди». В один из таких приходов в Исповедальных ведомостях за 1756 год осталась запись: «Показанного сельца </a:t>
            </a:r>
            <a:r>
              <a:rPr lang="ru-RU" sz="1400" dirty="0" err="1" smtClean="0">
                <a:latin typeface="Times New Roman" panose="02020603050405020304" pitchFamily="18" charset="0"/>
                <a:cs typeface="Times New Roman" panose="02020603050405020304" pitchFamily="18" charset="0"/>
              </a:rPr>
              <a:t>Бурнакова</a:t>
            </a:r>
            <a:r>
              <a:rPr lang="ru-RU" sz="1400" dirty="0" smtClean="0">
                <a:latin typeface="Times New Roman" panose="02020603050405020304" pitchFamily="18" charset="0"/>
                <a:cs typeface="Times New Roman" panose="02020603050405020304" pitchFamily="18" charset="0"/>
              </a:rPr>
              <a:t>  отставной сержант Федор Игнатьев сын Ушаков  Жена </a:t>
            </a:r>
            <a:r>
              <a:rPr lang="ru-RU" sz="1400" dirty="0" err="1" smtClean="0">
                <a:latin typeface="Times New Roman" panose="02020603050405020304" pitchFamily="18" charset="0"/>
                <a:cs typeface="Times New Roman" panose="02020603050405020304" pitchFamily="18" charset="0"/>
              </a:rPr>
              <a:t>ево</a:t>
            </a:r>
            <a:r>
              <a:rPr lang="ru-RU" sz="1400" dirty="0" smtClean="0">
                <a:latin typeface="Times New Roman" panose="02020603050405020304" pitchFamily="18" charset="0"/>
                <a:cs typeface="Times New Roman" panose="02020603050405020304" pitchFamily="18" charset="0"/>
              </a:rPr>
              <a:t> </a:t>
            </a:r>
            <a:r>
              <a:rPr lang="ru-RU" sz="1400" dirty="0" err="1" smtClean="0">
                <a:latin typeface="Times New Roman" panose="02020603050405020304" pitchFamily="18" charset="0"/>
                <a:cs typeface="Times New Roman" panose="02020603050405020304" pitchFamily="18" charset="0"/>
              </a:rPr>
              <a:t>Параскева</a:t>
            </a:r>
            <a:r>
              <a:rPr lang="ru-RU" sz="1400" dirty="0" smtClean="0">
                <a:latin typeface="Times New Roman" panose="02020603050405020304" pitchFamily="18" charset="0"/>
                <a:cs typeface="Times New Roman" panose="02020603050405020304" pitchFamily="18" charset="0"/>
              </a:rPr>
              <a:t> Никитина дети их Степан, Федор, Дарья, Иван».</a:t>
            </a:r>
          </a:p>
          <a:p>
            <a:endParaRPr lang="ru-RU" dirty="0"/>
          </a:p>
        </p:txBody>
      </p:sp>
      <p:pic>
        <p:nvPicPr>
          <p:cNvPr id="4" name="Рисунок 3" descr="&amp;Icy;&amp;zcy;&amp;ocy;&amp;bcy;&amp;rcy;&amp;acy;&amp;zhcy;&amp;iecy;&amp;ncy;&amp;icy;&amp;iecy;"/>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316"/>
            <a:ext cx="3563888" cy="3335676"/>
          </a:xfrm>
          <a:prstGeom prst="rect">
            <a:avLst/>
          </a:prstGeom>
          <a:ln>
            <a:noFill/>
          </a:ln>
          <a:effectLst>
            <a:softEdge rad="112500"/>
          </a:effectLst>
        </p:spPr>
      </p:pic>
      <p:pic>
        <p:nvPicPr>
          <p:cNvPr id="5" name="irc_mi" descr="http://www.pravoslavie.ru/sas/image/100164/16424.p.jpg?0.09778287682843456"/>
          <p:cNvPicPr/>
          <p:nvPr/>
        </p:nvPicPr>
        <p:blipFill>
          <a:blip r:embed="rId3">
            <a:extLst>
              <a:ext uri="{28A0092B-C50C-407E-A947-70E740481C1C}">
                <a14:useLocalDpi xmlns:a14="http://schemas.microsoft.com/office/drawing/2010/main" val="0"/>
              </a:ext>
            </a:extLst>
          </a:blip>
          <a:srcRect/>
          <a:stretch>
            <a:fillRect/>
          </a:stretch>
        </p:blipFill>
        <p:spPr bwMode="auto">
          <a:xfrm>
            <a:off x="6719717" y="620688"/>
            <a:ext cx="2214578" cy="2926398"/>
          </a:xfrm>
          <a:prstGeom prst="rect">
            <a:avLst/>
          </a:prstGeom>
          <a:ln>
            <a:noFill/>
          </a:ln>
          <a:effectLst>
            <a:softEdge rad="112500"/>
          </a:effectLst>
        </p:spPr>
      </p:pic>
      <p:pic>
        <p:nvPicPr>
          <p:cNvPr id="6" name="irc_mi" descr="http://histrf.ru/uploads/media/location/0001/21/5656e5e203c40e27d68354f3b957ba708cb34077.png"/>
          <p:cNvPicPr/>
          <p:nvPr/>
        </p:nvPicPr>
        <p:blipFill>
          <a:blip r:embed="rId4">
            <a:extLst>
              <a:ext uri="{28A0092B-C50C-407E-A947-70E740481C1C}">
                <a14:useLocalDpi xmlns:a14="http://schemas.microsoft.com/office/drawing/2010/main" val="0"/>
              </a:ext>
            </a:extLst>
          </a:blip>
          <a:srcRect/>
          <a:stretch>
            <a:fillRect/>
          </a:stretch>
        </p:blipFill>
        <p:spPr bwMode="auto">
          <a:xfrm>
            <a:off x="333720" y="3477606"/>
            <a:ext cx="4032448" cy="2920339"/>
          </a:xfrm>
          <a:prstGeom prst="rect">
            <a:avLst/>
          </a:prstGeom>
          <a:ln>
            <a:noFill/>
          </a:ln>
          <a:effectLst>
            <a:softEdge rad="112500"/>
          </a:effectLst>
        </p:spPr>
      </p:pic>
      <p:sp>
        <p:nvSpPr>
          <p:cNvPr id="7" name="Прямоугольник 6"/>
          <p:cNvSpPr/>
          <p:nvPr/>
        </p:nvSpPr>
        <p:spPr>
          <a:xfrm>
            <a:off x="305876" y="6334780"/>
            <a:ext cx="4442594" cy="523220"/>
          </a:xfrm>
          <a:prstGeom prst="rect">
            <a:avLst/>
          </a:prstGeom>
        </p:spPr>
        <p:txBody>
          <a:bodyPr wrap="square">
            <a:spAutoFit/>
          </a:bodyPr>
          <a:lstStyle/>
          <a:p>
            <a:pPr marL="342900" lvl="0" indent="-342900"/>
            <a:r>
              <a:rPr lang="ru-RU" sz="1400" b="1" kern="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Церковь Богоявления-на-Острову в селе </a:t>
            </a:r>
            <a:r>
              <a:rPr lang="ru-RU" sz="1400" b="1" kern="0"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Хопылёво</a:t>
            </a:r>
            <a:r>
              <a:rPr lang="ru-RU" sz="1400" b="1" kern="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Рыбинского района Ярославской </a:t>
            </a:r>
            <a:r>
              <a:rPr lang="ru-RU" sz="1400" b="1" kern="0"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области</a:t>
            </a:r>
            <a:endParaRPr lang="ru-RU" sz="1400" kern="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3563887" y="256206"/>
            <a:ext cx="3170065" cy="2462213"/>
          </a:xfrm>
          <a:prstGeom prst="rect">
            <a:avLst/>
          </a:prstGeom>
        </p:spPr>
        <p:txBody>
          <a:bodyPr wrap="square">
            <a:spAutoFit/>
          </a:bodyPr>
          <a:lstStyle/>
          <a:p>
            <a:pPr lvl="0" algn="just"/>
            <a:r>
              <a:rPr lang="ru-RU" sz="1400" kern="0" dirty="0" smtClean="0">
                <a:solidFill>
                  <a:sysClr val="windowText" lastClr="000000"/>
                </a:solidFill>
                <a:latin typeface="Times New Roman" panose="02020603050405020304" pitchFamily="18" charset="0"/>
                <a:cs typeface="Times New Roman" panose="02020603050405020304" pitchFamily="18" charset="0"/>
              </a:rPr>
              <a:t>	Богоявленский </a:t>
            </a:r>
            <a:r>
              <a:rPr lang="ru-RU" sz="1400" kern="0" dirty="0">
                <a:solidFill>
                  <a:sysClr val="windowText" lastClr="000000"/>
                </a:solidFill>
                <a:latin typeface="Times New Roman" panose="02020603050405020304" pitchFamily="18" charset="0"/>
                <a:cs typeface="Times New Roman" panose="02020603050405020304" pitchFamily="18" charset="0"/>
              </a:rPr>
              <a:t>храм был построен в </a:t>
            </a:r>
            <a:r>
              <a:rPr lang="ru-RU" sz="1400" kern="0" dirty="0" err="1">
                <a:solidFill>
                  <a:sysClr val="windowText" lastClr="000000"/>
                </a:solidFill>
                <a:latin typeface="Times New Roman" panose="02020603050405020304" pitchFamily="18" charset="0"/>
                <a:cs typeface="Times New Roman" panose="02020603050405020304" pitchFamily="18" charset="0"/>
              </a:rPr>
              <a:t>Хопылёво</a:t>
            </a:r>
            <a:r>
              <a:rPr lang="ru-RU" sz="1400" kern="0" dirty="0">
                <a:solidFill>
                  <a:sysClr val="windowText" lastClr="000000"/>
                </a:solidFill>
                <a:latin typeface="Times New Roman" panose="02020603050405020304" pitchFamily="18" charset="0"/>
                <a:cs typeface="Times New Roman" panose="02020603050405020304" pitchFamily="18" charset="0"/>
              </a:rPr>
              <a:t>, деревне на берегу Волги между Рыбинском и Романово-Борисоглебском (нынешним Тутаевым), в 1701 году.</a:t>
            </a:r>
          </a:p>
          <a:p>
            <a:pPr lvl="0" algn="just"/>
            <a:r>
              <a:rPr lang="ru-RU" sz="1400" kern="0" dirty="0" smtClean="0">
                <a:solidFill>
                  <a:sysClr val="windowText" lastClr="000000"/>
                </a:solidFill>
                <a:latin typeface="Times New Roman" panose="02020603050405020304" pitchFamily="18" charset="0"/>
                <a:cs typeface="Times New Roman" panose="02020603050405020304" pitchFamily="18" charset="0"/>
              </a:rPr>
              <a:t>	Ежегодно </a:t>
            </a:r>
            <a:r>
              <a:rPr lang="ru-RU" sz="1400" kern="0" dirty="0">
                <a:solidFill>
                  <a:sysClr val="windowText" lastClr="000000"/>
                </a:solidFill>
                <a:latin typeface="Times New Roman" panose="02020603050405020304" pitchFamily="18" charset="0"/>
                <a:cs typeface="Times New Roman" panose="02020603050405020304" pitchFamily="18" charset="0"/>
              </a:rPr>
              <a:t>все большее семейство Ушаковых во главе с  дедом Игнатием посещало церковь Богоявления-на-Острову, приходя сюда на исповедь вместе с крестьянами и дворовыми людьми.</a:t>
            </a:r>
          </a:p>
        </p:txBody>
      </p:sp>
      <p:pic>
        <p:nvPicPr>
          <p:cNvPr id="9" name="Picture 2" descr="http://www.hbmwd.com/site_media/back%20button.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86617" y="21316"/>
            <a:ext cx="647678" cy="6476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796136" y="0"/>
            <a:ext cx="3178612" cy="4248472"/>
          </a:xfrm>
        </p:spPr>
        <p:txBody>
          <a:bodyPr>
            <a:normAutofit fontScale="92500"/>
          </a:bodyPr>
          <a:lstStyle/>
          <a:p>
            <a:pPr marL="0" indent="0" algn="ctr">
              <a:buNone/>
            </a:pPr>
            <a:r>
              <a:rPr lang="ru-RU" sz="2800" b="1" i="1" dirty="0" smtClean="0">
                <a:solidFill>
                  <a:srgbClr val="002060"/>
                </a:solidFill>
                <a:latin typeface="Times New Roman" panose="02020603050405020304" pitchFamily="18" charset="0"/>
                <a:cs typeface="Times New Roman" panose="02020603050405020304" pitchFamily="18" charset="0"/>
              </a:rPr>
              <a:t>Метрическая книга </a:t>
            </a:r>
          </a:p>
          <a:p>
            <a:pPr marL="0" indent="0" algn="ctr">
              <a:buNone/>
            </a:pPr>
            <a:r>
              <a:rPr lang="ru-RU" sz="2800" b="1" i="1" dirty="0" smtClean="0">
                <a:solidFill>
                  <a:srgbClr val="002060"/>
                </a:solidFill>
                <a:latin typeface="Times New Roman" panose="02020603050405020304" pitchFamily="18" charset="0"/>
                <a:cs typeface="Times New Roman" panose="02020603050405020304" pitchFamily="18" charset="0"/>
              </a:rPr>
              <a:t>церкви Богоявления-на-Острову </a:t>
            </a:r>
          </a:p>
          <a:p>
            <a:pPr marL="0" indent="0" algn="ctr">
              <a:buNone/>
            </a:pPr>
            <a:r>
              <a:rPr lang="ru-RU" sz="2800" b="1" i="1" dirty="0" smtClean="0">
                <a:solidFill>
                  <a:srgbClr val="002060"/>
                </a:solidFill>
                <a:latin typeface="Times New Roman" panose="02020603050405020304" pitchFamily="18" charset="0"/>
                <a:cs typeface="Times New Roman" panose="02020603050405020304" pitchFamily="18" charset="0"/>
              </a:rPr>
              <a:t>с записью о рождении </a:t>
            </a:r>
          </a:p>
          <a:p>
            <a:pPr marL="0" indent="0" algn="ctr">
              <a:buNone/>
            </a:pPr>
            <a:r>
              <a:rPr lang="ru-RU" sz="2800" b="1" i="1" dirty="0" smtClean="0">
                <a:solidFill>
                  <a:srgbClr val="002060"/>
                </a:solidFill>
                <a:latin typeface="Times New Roman" panose="02020603050405020304" pitchFamily="18" charset="0"/>
                <a:cs typeface="Times New Roman" panose="02020603050405020304" pitchFamily="18" charset="0"/>
              </a:rPr>
              <a:t>Ф.Ф. Ушакова – 13 февраля 1745 г. в сельце </a:t>
            </a:r>
            <a:r>
              <a:rPr lang="ru-RU" sz="2800" b="1" i="1" dirty="0" err="1" smtClean="0">
                <a:solidFill>
                  <a:srgbClr val="002060"/>
                </a:solidFill>
                <a:latin typeface="Times New Roman" panose="02020603050405020304" pitchFamily="18" charset="0"/>
                <a:cs typeface="Times New Roman" panose="02020603050405020304" pitchFamily="18" charset="0"/>
              </a:rPr>
              <a:t>Бурнаково</a:t>
            </a:r>
            <a:r>
              <a:rPr lang="ru-RU" sz="2800" b="1" i="1" dirty="0" smtClean="0">
                <a:solidFill>
                  <a:srgbClr val="002060"/>
                </a:solidFill>
                <a:latin typeface="Times New Roman" panose="02020603050405020304" pitchFamily="18" charset="0"/>
                <a:cs typeface="Times New Roman" panose="02020603050405020304" pitchFamily="18" charset="0"/>
              </a:rPr>
              <a:t>.</a:t>
            </a:r>
          </a:p>
          <a:p>
            <a:pPr marL="0" indent="0">
              <a:buNone/>
            </a:pPr>
            <a:r>
              <a:rPr lang="ru-RU" b="1" i="1" dirty="0" smtClean="0">
                <a:solidFill>
                  <a:srgbClr val="002060"/>
                </a:solidFill>
                <a:latin typeface="Times New Roman" panose="02020603050405020304" pitchFamily="18" charset="0"/>
                <a:cs typeface="Times New Roman" panose="02020603050405020304" pitchFamily="18" charset="0"/>
              </a:rPr>
              <a:t> </a:t>
            </a:r>
          </a:p>
          <a:p>
            <a:endParaRPr lang="ru-RU" b="1" i="1" dirty="0">
              <a:solidFill>
                <a:srgbClr val="002060"/>
              </a:solidFill>
            </a:endParaRPr>
          </a:p>
        </p:txBody>
      </p:sp>
      <p:pic>
        <p:nvPicPr>
          <p:cNvPr id="4" name="Рисунок 3" descr="http://vestarchive.ru/images/stories/fotos_11/5_%20_thumb_medium500_0.gif"/>
          <p:cNvPicPr/>
          <p:nvPr/>
        </p:nvPicPr>
        <p:blipFill>
          <a:blip r:embed="rId2">
            <a:extLst>
              <a:ext uri="{28A0092B-C50C-407E-A947-70E740481C1C}">
                <a14:useLocalDpi xmlns:a14="http://schemas.microsoft.com/office/drawing/2010/main" val="0"/>
              </a:ext>
            </a:extLst>
          </a:blip>
          <a:srcRect/>
          <a:stretch>
            <a:fillRect/>
          </a:stretch>
        </p:blipFill>
        <p:spPr bwMode="auto">
          <a:xfrm>
            <a:off x="357158" y="214290"/>
            <a:ext cx="5214974" cy="64294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Прямоугольник 1"/>
          <p:cNvSpPr/>
          <p:nvPr/>
        </p:nvSpPr>
        <p:spPr>
          <a:xfrm>
            <a:off x="5796136" y="3861048"/>
            <a:ext cx="3168352" cy="2308324"/>
          </a:xfrm>
          <a:prstGeom prst="rect">
            <a:avLst/>
          </a:prstGeom>
          <a:ln w="57150">
            <a:solidFill>
              <a:srgbClr val="0070C0"/>
            </a:solidFill>
          </a:ln>
        </p:spPr>
        <p:txBody>
          <a:bodyPr wrap="square">
            <a:spAutoFit/>
          </a:bodyPr>
          <a:lstStyle/>
          <a:p>
            <a:pPr lvl="0" algn="just"/>
            <a:r>
              <a:rPr lang="ru-RU" sz="1600" b="1" i="1" kern="0" dirty="0">
                <a:solidFill>
                  <a:sysClr val="windowText" lastClr="000000"/>
                </a:solidFill>
                <a:latin typeface="Times New Roman" panose="02020603050405020304" pitchFamily="18" charset="0"/>
                <a:cs typeface="Times New Roman" panose="02020603050405020304" pitchFamily="18" charset="0"/>
              </a:rPr>
              <a:t>"1745 года родились в феврале числа 13 лейб- гвардии Семеновского полку у солдата Федора Игнатьева сына Ушакова сельца </a:t>
            </a:r>
            <a:r>
              <a:rPr lang="ru-RU" sz="1600" b="1" i="1" kern="0" dirty="0" err="1">
                <a:solidFill>
                  <a:sysClr val="windowText" lastClr="000000"/>
                </a:solidFill>
                <a:latin typeface="Times New Roman" panose="02020603050405020304" pitchFamily="18" charset="0"/>
                <a:cs typeface="Times New Roman" panose="02020603050405020304" pitchFamily="18" charset="0"/>
              </a:rPr>
              <a:t>Бурнакова</a:t>
            </a:r>
            <a:r>
              <a:rPr lang="ru-RU" sz="1600" b="1" i="1" kern="0" dirty="0">
                <a:solidFill>
                  <a:sysClr val="windowText" lastClr="000000"/>
                </a:solidFill>
                <a:latin typeface="Times New Roman" panose="02020603050405020304" pitchFamily="18" charset="0"/>
                <a:cs typeface="Times New Roman" panose="02020603050405020304" pitchFamily="18" charset="0"/>
              </a:rPr>
              <a:t> сын Федор». Так появился на свет человек, которому суждено было стать выдающимся русским флотоводцем.</a:t>
            </a:r>
            <a:endParaRPr lang="ru-RU" sz="1600" b="1" i="1" dirty="0">
              <a:solidFill>
                <a:prstClr val="black"/>
              </a:solidFill>
            </a:endParaRPr>
          </a:p>
        </p:txBody>
      </p:sp>
      <p:pic>
        <p:nvPicPr>
          <p:cNvPr id="5"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05058" y="6286004"/>
            <a:ext cx="571996" cy="5719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71472" y="5013176"/>
            <a:ext cx="8115328" cy="1482717"/>
          </a:xfrm>
        </p:spPr>
        <p:txBody>
          <a:bodyPr>
            <a:normAutofit lnSpcReduction="10000"/>
          </a:bodyPr>
          <a:lstStyle/>
          <a:p>
            <a:pPr marL="0" indent="0" algn="ctr">
              <a:buNone/>
            </a:pPr>
            <a:r>
              <a:rPr lang="ru-RU" sz="2000" b="1" i="1" dirty="0" smtClean="0">
                <a:latin typeface="Times New Roman" panose="02020603050405020304" pitchFamily="18" charset="0"/>
                <a:cs typeface="Times New Roman" panose="02020603050405020304" pitchFamily="18" charset="0"/>
              </a:rPr>
              <a:t>Дом Ушаковых в деревне </a:t>
            </a:r>
            <a:r>
              <a:rPr lang="ru-RU" sz="2000" b="1" i="1" dirty="0" err="1" smtClean="0">
                <a:latin typeface="Times New Roman" panose="02020603050405020304" pitchFamily="18" charset="0"/>
                <a:cs typeface="Times New Roman" panose="02020603050405020304" pitchFamily="18" charset="0"/>
              </a:rPr>
              <a:t>Бурнаково</a:t>
            </a:r>
            <a:r>
              <a:rPr lang="ru-RU" sz="2000" b="1" i="1" dirty="0" smtClean="0">
                <a:latin typeface="Times New Roman" panose="02020603050405020304" pitchFamily="18" charset="0"/>
                <a:cs typeface="Times New Roman" panose="02020603050405020304" pitchFamily="18" charset="0"/>
              </a:rPr>
              <a:t>. Реконструкция, 1990 г.</a:t>
            </a:r>
          </a:p>
          <a:p>
            <a:pPr marL="0" indent="0">
              <a:buNone/>
            </a:pPr>
            <a:endParaRPr lang="ru-RU" sz="2000" dirty="0" smtClean="0">
              <a:latin typeface="Times New Roman" panose="02020603050405020304" pitchFamily="18" charset="0"/>
              <a:cs typeface="Times New Roman" panose="02020603050405020304" pitchFamily="18" charset="0"/>
            </a:endParaRPr>
          </a:p>
          <a:p>
            <a:pPr marL="0" indent="0" algn="just">
              <a:buNone/>
            </a:pPr>
            <a:r>
              <a:rPr lang="ru-RU" sz="2000" dirty="0" smtClean="0">
                <a:latin typeface="Times New Roman" panose="02020603050405020304" pitchFamily="18" charset="0"/>
                <a:cs typeface="Times New Roman" panose="02020603050405020304" pitchFamily="18" charset="0"/>
              </a:rPr>
              <a:t>К сожалению, от родового дома Ушаковых в селе </a:t>
            </a:r>
            <a:r>
              <a:rPr lang="ru-RU" sz="2000" dirty="0" err="1" smtClean="0">
                <a:latin typeface="Times New Roman" panose="02020603050405020304" pitchFamily="18" charset="0"/>
                <a:cs typeface="Times New Roman" panose="02020603050405020304" pitchFamily="18" charset="0"/>
              </a:rPr>
              <a:t>Бурнаково</a:t>
            </a:r>
            <a:r>
              <a:rPr lang="ru-RU" sz="2000" dirty="0" smtClean="0">
                <a:latin typeface="Times New Roman" panose="02020603050405020304" pitchFamily="18" charset="0"/>
                <a:cs typeface="Times New Roman" panose="02020603050405020304" pitchFamily="18" charset="0"/>
              </a:rPr>
              <a:t> ничего не осталось. Простоял он где-то до середины прошлого века. Потом был разобран местными жителями, под домом оказался хороший песок.</a:t>
            </a:r>
          </a:p>
          <a:p>
            <a:endParaRPr lang="ru-RU" dirty="0">
              <a:latin typeface="Times New Roman" panose="02020603050405020304" pitchFamily="18" charset="0"/>
              <a:cs typeface="Times New Roman" panose="02020603050405020304" pitchFamily="18" charset="0"/>
            </a:endParaRPr>
          </a:p>
        </p:txBody>
      </p:sp>
      <p:pic>
        <p:nvPicPr>
          <p:cNvPr id="4" name="irc_mi" descr="http://vestarchive.ru/images/stories/fotos_11/4_%201-008-%20.gif"/>
          <p:cNvPicPr/>
          <p:nvPr/>
        </p:nvPicPr>
        <p:blipFill>
          <a:blip r:embed="rId2">
            <a:extLst>
              <a:ext uri="{28A0092B-C50C-407E-A947-70E740481C1C}">
                <a14:useLocalDpi xmlns:a14="http://schemas.microsoft.com/office/drawing/2010/main" val="0"/>
              </a:ext>
            </a:extLst>
          </a:blip>
          <a:srcRect/>
          <a:stretch>
            <a:fillRect/>
          </a:stretch>
        </p:blipFill>
        <p:spPr bwMode="auto">
          <a:xfrm>
            <a:off x="571472" y="142852"/>
            <a:ext cx="8001056" cy="4357718"/>
          </a:xfrm>
          <a:prstGeom prst="rect">
            <a:avLst/>
          </a:prstGeom>
          <a:ln>
            <a:noFill/>
          </a:ln>
          <a:effectLst>
            <a:softEdge rad="112500"/>
          </a:effectLst>
        </p:spPr>
      </p:pic>
      <p:pic>
        <p:nvPicPr>
          <p:cNvPr id="5"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4665" y="133743"/>
            <a:ext cx="792088" cy="79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5572116"/>
            <a:ext cx="8329642" cy="1285884"/>
          </a:xfrm>
        </p:spPr>
        <p:txBody>
          <a:bodyPr>
            <a:normAutofit/>
          </a:bodyPr>
          <a:lstStyle/>
          <a:p>
            <a:pPr marL="0" indent="0" algn="ctr">
              <a:buNone/>
            </a:pPr>
            <a:r>
              <a:rPr lang="ru-RU" sz="2400" b="1" i="1" dirty="0" smtClean="0">
                <a:solidFill>
                  <a:srgbClr val="002060"/>
                </a:solidFill>
                <a:latin typeface="Times New Roman" panose="02020603050405020304" pitchFamily="18" charset="0"/>
                <a:cs typeface="Times New Roman" panose="02020603050405020304" pitchFamily="18" charset="0"/>
              </a:rPr>
              <a:t>Парк в родовом имении будущего адмирала Фёдора Фёдоровича Ушакова, село </a:t>
            </a:r>
            <a:r>
              <a:rPr lang="ru-RU" sz="2400" b="1" i="1" dirty="0" err="1" smtClean="0">
                <a:solidFill>
                  <a:srgbClr val="002060"/>
                </a:solidFill>
                <a:latin typeface="Times New Roman" panose="02020603050405020304" pitchFamily="18" charset="0"/>
                <a:cs typeface="Times New Roman" panose="02020603050405020304" pitchFamily="18" charset="0"/>
              </a:rPr>
              <a:t>Бурнаково</a:t>
            </a:r>
            <a:r>
              <a:rPr lang="ru-RU" sz="2400" b="1" i="1" dirty="0" smtClean="0">
                <a:solidFill>
                  <a:srgbClr val="002060"/>
                </a:solidFill>
                <a:latin typeface="Times New Roman" panose="02020603050405020304" pitchFamily="18" charset="0"/>
                <a:cs typeface="Times New Roman" panose="02020603050405020304" pitchFamily="18" charset="0"/>
              </a:rPr>
              <a:t>, </a:t>
            </a:r>
            <a:r>
              <a:rPr lang="ru-RU" sz="2400" b="1" i="1" dirty="0" err="1" smtClean="0">
                <a:solidFill>
                  <a:srgbClr val="002060"/>
                </a:solidFill>
                <a:latin typeface="Times New Roman" panose="02020603050405020304" pitchFamily="18" charset="0"/>
                <a:cs typeface="Times New Roman" panose="02020603050405020304" pitchFamily="18" charset="0"/>
              </a:rPr>
              <a:t>Рыбинский</a:t>
            </a:r>
            <a:r>
              <a:rPr lang="ru-RU" sz="2400" b="1" i="1" dirty="0" smtClean="0">
                <a:solidFill>
                  <a:srgbClr val="002060"/>
                </a:solidFill>
                <a:latin typeface="Times New Roman" panose="02020603050405020304" pitchFamily="18" charset="0"/>
                <a:cs typeface="Times New Roman" panose="02020603050405020304" pitchFamily="18" charset="0"/>
              </a:rPr>
              <a:t> р-н</a:t>
            </a:r>
          </a:p>
          <a:p>
            <a:pPr marL="0" indent="0" algn="ctr"/>
            <a:endParaRPr lang="ru-RU" sz="2400" b="1" i="1" dirty="0">
              <a:solidFill>
                <a:srgbClr val="002060"/>
              </a:solidFill>
              <a:latin typeface="Times New Roman" panose="02020603050405020304" pitchFamily="18" charset="0"/>
              <a:cs typeface="Times New Roman" panose="02020603050405020304" pitchFamily="18" charset="0"/>
            </a:endParaRPr>
          </a:p>
        </p:txBody>
      </p:sp>
      <p:pic>
        <p:nvPicPr>
          <p:cNvPr id="4" name="Рисунок 3" descr="http://www.artanimal.ru/museum/fleet/images/fl02.jpg"/>
          <p:cNvPicPr/>
          <p:nvPr/>
        </p:nvPicPr>
        <p:blipFill>
          <a:blip r:embed="rId2">
            <a:extLst>
              <a:ext uri="{28A0092B-C50C-407E-A947-70E740481C1C}">
                <a14:useLocalDpi xmlns:a14="http://schemas.microsoft.com/office/drawing/2010/main" val="0"/>
              </a:ext>
            </a:extLst>
          </a:blip>
          <a:srcRect/>
          <a:stretch>
            <a:fillRect/>
          </a:stretch>
        </p:blipFill>
        <p:spPr bwMode="auto">
          <a:xfrm>
            <a:off x="395536" y="196734"/>
            <a:ext cx="8352928" cy="5176481"/>
          </a:xfrm>
          <a:prstGeom prst="rect">
            <a:avLst/>
          </a:prstGeom>
          <a:ln>
            <a:noFill/>
          </a:ln>
          <a:effectLst>
            <a:outerShdw blurRad="292100" dist="139700" dir="2700000" algn="tl" rotWithShape="0">
              <a:srgbClr val="333333">
                <a:alpha val="65000"/>
              </a:srgbClr>
            </a:outerShdw>
          </a:effectLst>
        </p:spPr>
      </p:pic>
      <p:pic>
        <p:nvPicPr>
          <p:cNvPr id="5"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6617" y="5949280"/>
            <a:ext cx="792088" cy="79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9436" y="4725144"/>
            <a:ext cx="5272644" cy="982651"/>
          </a:xfrm>
        </p:spPr>
        <p:txBody>
          <a:bodyPr>
            <a:normAutofit fontScale="85000" lnSpcReduction="10000"/>
          </a:bodyPr>
          <a:lstStyle/>
          <a:p>
            <a:pPr marL="0" indent="0" algn="ctr">
              <a:buNone/>
            </a:pPr>
            <a:r>
              <a:rPr lang="ru-RU" sz="2000" b="1" i="1" dirty="0" smtClean="0">
                <a:solidFill>
                  <a:srgbClr val="002060"/>
                </a:solidFill>
                <a:latin typeface="Times New Roman" panose="02020603050405020304" pitchFamily="18" charset="0"/>
                <a:cs typeface="Times New Roman" panose="02020603050405020304" pitchFamily="18" charset="0"/>
              </a:rPr>
              <a:t>«</a:t>
            </a:r>
            <a:r>
              <a:rPr lang="ru-RU" sz="2000" b="1" i="1" dirty="0" err="1" smtClean="0">
                <a:solidFill>
                  <a:srgbClr val="002060"/>
                </a:solidFill>
                <a:latin typeface="Times New Roman" panose="02020603050405020304" pitchFamily="18" charset="0"/>
                <a:cs typeface="Times New Roman" panose="02020603050405020304" pitchFamily="18" charset="0"/>
              </a:rPr>
              <a:t>Ушаковская</a:t>
            </a:r>
            <a:r>
              <a:rPr lang="ru-RU" sz="2000" b="1" i="1" dirty="0" smtClean="0">
                <a:solidFill>
                  <a:srgbClr val="002060"/>
                </a:solidFill>
                <a:latin typeface="Times New Roman" panose="02020603050405020304" pitchFamily="18" charset="0"/>
                <a:cs typeface="Times New Roman" panose="02020603050405020304" pitchFamily="18" charset="0"/>
              </a:rPr>
              <a:t> береза», деревня </a:t>
            </a:r>
            <a:r>
              <a:rPr lang="ru-RU" sz="2000" b="1" i="1" dirty="0" err="1" smtClean="0">
                <a:solidFill>
                  <a:srgbClr val="002060"/>
                </a:solidFill>
                <a:latin typeface="Times New Roman" panose="02020603050405020304" pitchFamily="18" charset="0"/>
                <a:cs typeface="Times New Roman" panose="02020603050405020304" pitchFamily="18" charset="0"/>
              </a:rPr>
              <a:t>Бурнаково</a:t>
            </a:r>
            <a:r>
              <a:rPr lang="ru-RU" sz="2000" b="1" i="1" dirty="0" smtClean="0">
                <a:solidFill>
                  <a:srgbClr val="002060"/>
                </a:solidFill>
                <a:latin typeface="Times New Roman" panose="02020603050405020304" pitchFamily="18" charset="0"/>
                <a:cs typeface="Times New Roman" panose="02020603050405020304" pitchFamily="18" charset="0"/>
              </a:rPr>
              <a:t> Рыбинского района (береза, которая сохранилась со времен детства Ф.Ф. Ушакова)</a:t>
            </a:r>
          </a:p>
          <a:p>
            <a:pPr algn="ctr"/>
            <a:endParaRPr lang="ru-RU" sz="2400" b="1" i="1" dirty="0">
              <a:solidFill>
                <a:srgbClr val="002060"/>
              </a:solidFill>
              <a:latin typeface="Times New Roman" panose="02020603050405020304" pitchFamily="18" charset="0"/>
              <a:cs typeface="Times New Roman" panose="02020603050405020304" pitchFamily="18" charset="0"/>
            </a:endParaRPr>
          </a:p>
        </p:txBody>
      </p:sp>
      <p:pic>
        <p:nvPicPr>
          <p:cNvPr id="4" name="Рисунок 3" descr="C:\Users\Сергей\AppData\Local\Microsoft\Windows\Temporary Internet Files\Content.Word\DSC01022.jpg"/>
          <p:cNvPicPr/>
          <p:nvPr/>
        </p:nvPicPr>
        <p:blipFill>
          <a:blip r:embed="rId2">
            <a:extLst>
              <a:ext uri="{28A0092B-C50C-407E-A947-70E740481C1C}">
                <a14:useLocalDpi xmlns:a14="http://schemas.microsoft.com/office/drawing/2010/main" val="0"/>
              </a:ext>
            </a:extLst>
          </a:blip>
          <a:srcRect/>
          <a:stretch>
            <a:fillRect/>
          </a:stretch>
        </p:blipFill>
        <p:spPr bwMode="auto">
          <a:xfrm>
            <a:off x="323528" y="476672"/>
            <a:ext cx="4968552" cy="401922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Рисунок 4" descr="DSC01022.JPG"/>
          <p:cNvPicPr>
            <a:picLocks noChangeAspect="1"/>
          </p:cNvPicPr>
          <p:nvPr/>
        </p:nvPicPr>
        <p:blipFill rotWithShape="1">
          <a:blip r:embed="rId3" cstate="print"/>
          <a:srcRect l="31093" t="86993" r="54526" b="5190"/>
          <a:stretch/>
        </p:blipFill>
        <p:spPr>
          <a:xfrm>
            <a:off x="5580111" y="4005064"/>
            <a:ext cx="3361897" cy="2436603"/>
          </a:xfrm>
          <a:prstGeom prst="rect">
            <a:avLst/>
          </a:prstGeom>
        </p:spPr>
      </p:pic>
      <p:sp>
        <p:nvSpPr>
          <p:cNvPr id="6" name="Содержимое 2"/>
          <p:cNvSpPr txBox="1">
            <a:spLocks/>
          </p:cNvSpPr>
          <p:nvPr/>
        </p:nvSpPr>
        <p:spPr>
          <a:xfrm>
            <a:off x="5580110" y="3344261"/>
            <a:ext cx="3563889" cy="491326"/>
          </a:xfrm>
          <a:prstGeom prst="rect">
            <a:avLst/>
          </a:prstGeom>
        </p:spPr>
        <p:txBody>
          <a:bodyPr>
            <a:normAutofit/>
          </a:bodyPr>
          <a:lstStyle>
            <a:defPPr>
              <a:defRPr>
                <a:solidFill>
                  <a:schemeClr val="tx1"/>
                </a:solidFill>
                <a:latin typeface="+mn-lt"/>
                <a:ea typeface="+mn-ea"/>
                <a:cs typeface="+mn-cs"/>
              </a:defRPr>
            </a:defPPr>
            <a:lvl1pPr marL="342900" indent="-342900" eaLnBrk="1" hangingPunct="1">
              <a:buChar char="•"/>
              <a:defRPr sz="2800">
                <a:latin typeface="+mn-lt"/>
              </a:defRPr>
            </a:lvl1pPr>
            <a:lvl2pPr marL="742950" indent="-285750" eaLnBrk="1" hangingPunct="1">
              <a:buChar char="–"/>
              <a:defRPr sz="2400">
                <a:latin typeface="+mn-lt"/>
              </a:defRPr>
            </a:lvl2pPr>
            <a:lvl3pPr marL="1143000" indent="-228600" eaLnBrk="1" hangingPunct="1">
              <a:buChar char="•"/>
              <a:defRPr sz="24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a:lstStyle>
          <a:p>
            <a:pPr marL="0" indent="0" algn="ctr">
              <a:buFontTx/>
              <a:buNone/>
            </a:pPr>
            <a:r>
              <a:rPr lang="ru-RU" sz="2000" b="1" i="1" kern="0" dirty="0" smtClean="0">
                <a:solidFill>
                  <a:srgbClr val="002060"/>
                </a:solidFill>
                <a:latin typeface="Times New Roman" panose="02020603050405020304" pitchFamily="18" charset="0"/>
                <a:cs typeface="Times New Roman" panose="02020603050405020304" pitchFamily="18" charset="0"/>
              </a:rPr>
              <a:t>Кора «</a:t>
            </a:r>
            <a:r>
              <a:rPr lang="ru-RU" sz="2000" b="1" i="1" kern="0" dirty="0" err="1" smtClean="0">
                <a:solidFill>
                  <a:srgbClr val="002060"/>
                </a:solidFill>
                <a:latin typeface="Times New Roman" panose="02020603050405020304" pitchFamily="18" charset="0"/>
                <a:cs typeface="Times New Roman" panose="02020603050405020304" pitchFamily="18" charset="0"/>
              </a:rPr>
              <a:t>ушаковской</a:t>
            </a:r>
            <a:r>
              <a:rPr lang="ru-RU" sz="2000" b="1" i="1" kern="0" dirty="0" smtClean="0">
                <a:solidFill>
                  <a:srgbClr val="002060"/>
                </a:solidFill>
                <a:latin typeface="Times New Roman" panose="02020603050405020304" pitchFamily="18" charset="0"/>
                <a:cs typeface="Times New Roman" panose="02020603050405020304" pitchFamily="18" charset="0"/>
              </a:rPr>
              <a:t> берёзы»</a:t>
            </a:r>
          </a:p>
          <a:p>
            <a:pPr algn="ctr"/>
            <a:endParaRPr lang="ru-RU" sz="2400" b="1" i="1" kern="0" dirty="0">
              <a:solidFill>
                <a:srgbClr val="002060"/>
              </a:solidFill>
              <a:latin typeface="Times New Roman" panose="02020603050405020304" pitchFamily="18" charset="0"/>
              <a:cs typeface="Times New Roman" panose="02020603050405020304" pitchFamily="18" charset="0"/>
            </a:endParaRPr>
          </a:p>
        </p:txBody>
      </p:sp>
      <p:pic>
        <p:nvPicPr>
          <p:cNvPr id="7" name="Picture 2" descr="http://www.hbmwd.com/site_media/back%20button.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86617" y="80628"/>
            <a:ext cx="792088" cy="79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29208" y="5733256"/>
            <a:ext cx="8229600" cy="1124744"/>
          </a:xfrm>
        </p:spPr>
        <p:txBody>
          <a:bodyPr>
            <a:normAutofit/>
          </a:bodyPr>
          <a:lstStyle/>
          <a:p>
            <a:pPr marL="0" indent="0" algn="ctr">
              <a:buNone/>
            </a:pPr>
            <a:r>
              <a:rPr lang="ru-RU" sz="2000" b="1" i="1" dirty="0" smtClean="0">
                <a:solidFill>
                  <a:srgbClr val="002060"/>
                </a:solidFill>
                <a:latin typeface="Times New Roman" panose="02020603050405020304" pitchFamily="18" charset="0"/>
                <a:cs typeface="Times New Roman" panose="02020603050405020304" pitchFamily="18" charset="0"/>
              </a:rPr>
              <a:t>Пруд в родовом имении будущего адмирала Фёдора Фёдоровича Ушакова, село </a:t>
            </a:r>
            <a:r>
              <a:rPr lang="ru-RU" sz="2000" b="1" i="1" dirty="0" err="1" smtClean="0">
                <a:solidFill>
                  <a:srgbClr val="002060"/>
                </a:solidFill>
                <a:latin typeface="Times New Roman" panose="02020603050405020304" pitchFamily="18" charset="0"/>
                <a:cs typeface="Times New Roman" panose="02020603050405020304" pitchFamily="18" charset="0"/>
              </a:rPr>
              <a:t>Бурнаково</a:t>
            </a:r>
            <a:r>
              <a:rPr lang="ru-RU" sz="2000" b="1" i="1" dirty="0" smtClean="0">
                <a:solidFill>
                  <a:srgbClr val="002060"/>
                </a:solidFill>
                <a:latin typeface="Times New Roman" panose="02020603050405020304" pitchFamily="18" charset="0"/>
                <a:cs typeface="Times New Roman" panose="02020603050405020304" pitchFamily="18" charset="0"/>
              </a:rPr>
              <a:t>, </a:t>
            </a:r>
            <a:r>
              <a:rPr lang="ru-RU" sz="2000" b="1" i="1" dirty="0" err="1" smtClean="0">
                <a:solidFill>
                  <a:srgbClr val="002060"/>
                </a:solidFill>
                <a:latin typeface="Times New Roman" panose="02020603050405020304" pitchFamily="18" charset="0"/>
                <a:cs typeface="Times New Roman" panose="02020603050405020304" pitchFamily="18" charset="0"/>
              </a:rPr>
              <a:t>Рыбинский</a:t>
            </a:r>
            <a:r>
              <a:rPr lang="ru-RU" sz="2000" b="1" i="1" dirty="0" smtClean="0">
                <a:solidFill>
                  <a:srgbClr val="002060"/>
                </a:solidFill>
                <a:latin typeface="Times New Roman" panose="02020603050405020304" pitchFamily="18" charset="0"/>
                <a:cs typeface="Times New Roman" panose="02020603050405020304" pitchFamily="18" charset="0"/>
              </a:rPr>
              <a:t> р-н.</a:t>
            </a:r>
          </a:p>
          <a:p>
            <a:endParaRPr lang="ru-RU" b="1" i="1" dirty="0">
              <a:solidFill>
                <a:srgbClr val="002060"/>
              </a:solidFill>
              <a:latin typeface="Times New Roman" panose="02020603050405020304" pitchFamily="18" charset="0"/>
              <a:cs typeface="Times New Roman" panose="02020603050405020304" pitchFamily="18" charset="0"/>
            </a:endParaRPr>
          </a:p>
        </p:txBody>
      </p:sp>
      <p:pic>
        <p:nvPicPr>
          <p:cNvPr id="4" name="Рисунок 3" descr="http://www.artanimal.ru/museum/fleet/images/fl04.jpg"/>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7106"/>
            <a:ext cx="8784976" cy="5400600"/>
          </a:xfrm>
          <a:prstGeom prst="rect">
            <a:avLst/>
          </a:prstGeom>
          <a:ln>
            <a:noFill/>
          </a:ln>
          <a:effectLst>
            <a:outerShdw blurRad="292100" dist="139700" dir="2700000" algn="tl" rotWithShape="0">
              <a:srgbClr val="333333">
                <a:alpha val="65000"/>
              </a:srgbClr>
            </a:outerShdw>
          </a:effectLst>
        </p:spPr>
      </p:pic>
      <p:pic>
        <p:nvPicPr>
          <p:cNvPr id="5"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6617" y="5949280"/>
            <a:ext cx="792088" cy="79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92919" y="5301208"/>
            <a:ext cx="8229600" cy="1556792"/>
          </a:xfrm>
        </p:spPr>
        <p:txBody>
          <a:bodyPr>
            <a:normAutofit fontScale="92500"/>
          </a:bodyPr>
          <a:lstStyle/>
          <a:p>
            <a:pPr marL="0" indent="0" algn="ctr">
              <a:buNone/>
            </a:pPr>
            <a:r>
              <a:rPr lang="ru-RU" sz="2000" b="1" i="1" dirty="0" smtClean="0">
                <a:solidFill>
                  <a:srgbClr val="002060"/>
                </a:solidFill>
                <a:latin typeface="Times New Roman" panose="02020603050405020304" pitchFamily="18" charset="0"/>
                <a:cs typeface="Times New Roman" panose="02020603050405020304" pitchFamily="18" charset="0"/>
              </a:rPr>
              <a:t>22 сентября 2005 г. по благословению архиепископа Ярославского и Ростовского Кирилла на берегу Волги, недалеко от храма, был установлен памятный знак, разработанный по проекту преподавателя КЮМ и </a:t>
            </a:r>
            <a:r>
              <a:rPr lang="ru-RU" sz="2000" b="1" i="1" dirty="0" err="1" smtClean="0">
                <a:solidFill>
                  <a:srgbClr val="002060"/>
                </a:solidFill>
                <a:latin typeface="Times New Roman" panose="02020603050405020304" pitchFamily="18" charset="0"/>
                <a:cs typeface="Times New Roman" panose="02020603050405020304" pitchFamily="18" charset="0"/>
              </a:rPr>
              <a:t>Рим.адмирала</a:t>
            </a:r>
            <a:r>
              <a:rPr lang="ru-RU" sz="2000" b="1" i="1" dirty="0" smtClean="0">
                <a:solidFill>
                  <a:srgbClr val="002060"/>
                </a:solidFill>
                <a:latin typeface="Times New Roman" panose="02020603050405020304" pitchFamily="18" charset="0"/>
                <a:cs typeface="Times New Roman" panose="02020603050405020304" pitchFamily="18" charset="0"/>
              </a:rPr>
              <a:t> Ушакова </a:t>
            </a:r>
            <a:r>
              <a:rPr lang="ru-RU" sz="2000" b="1" i="1" dirty="0" err="1" smtClean="0">
                <a:solidFill>
                  <a:srgbClr val="002060"/>
                </a:solidFill>
                <a:latin typeface="Times New Roman" panose="02020603050405020304" pitchFamily="18" charset="0"/>
                <a:cs typeface="Times New Roman" panose="02020603050405020304" pitchFamily="18" charset="0"/>
              </a:rPr>
              <a:t>В.В.Кольги</a:t>
            </a:r>
            <a:r>
              <a:rPr lang="ru-RU" sz="2000" b="1" i="1" dirty="0" smtClean="0">
                <a:solidFill>
                  <a:srgbClr val="002060"/>
                </a:solidFill>
                <a:latin typeface="Times New Roman" panose="02020603050405020304" pitchFamily="18" charset="0"/>
                <a:cs typeface="Times New Roman" panose="02020603050405020304" pitchFamily="18" charset="0"/>
              </a:rPr>
              <a:t> (г.Ярославль) на средства ООО ПСО «ИНТЕХСТРОЙ» (</a:t>
            </a:r>
            <a:r>
              <a:rPr lang="ru-RU" sz="2000" b="1" i="1" dirty="0" err="1" smtClean="0">
                <a:solidFill>
                  <a:srgbClr val="002060"/>
                </a:solidFill>
                <a:latin typeface="Times New Roman" panose="02020603050405020304" pitchFamily="18" charset="0"/>
                <a:cs typeface="Times New Roman" panose="02020603050405020304" pitchFamily="18" charset="0"/>
              </a:rPr>
              <a:t>ген.директорВ.Г.Ладонин</a:t>
            </a:r>
            <a:r>
              <a:rPr lang="ru-RU" sz="2000" b="1" i="1" dirty="0" smtClean="0">
                <a:solidFill>
                  <a:srgbClr val="002060"/>
                </a:solidFill>
                <a:latin typeface="Times New Roman" panose="02020603050405020304" pitchFamily="18" charset="0"/>
                <a:cs typeface="Times New Roman" panose="02020603050405020304" pitchFamily="18" charset="0"/>
              </a:rPr>
              <a:t>).</a:t>
            </a:r>
          </a:p>
          <a:p>
            <a:endParaRPr lang="ru-RU" sz="2000" dirty="0"/>
          </a:p>
        </p:txBody>
      </p:sp>
      <p:pic>
        <p:nvPicPr>
          <p:cNvPr id="4" name="Рисунок 3" descr="&amp;Icy;&amp;zcy;&amp;ocy;&amp;bcy;&amp;rcy;&amp;acy;&amp;zhcy;&amp;iecy;&amp;ncy;&amp;icy;&amp;iecy;"/>
          <p:cNvPicPr/>
          <p:nvPr/>
        </p:nvPicPr>
        <p:blipFill>
          <a:blip r:embed="rId2">
            <a:extLst>
              <a:ext uri="{28A0092B-C50C-407E-A947-70E740481C1C}">
                <a14:useLocalDpi xmlns:a14="http://schemas.microsoft.com/office/drawing/2010/main" val="0"/>
              </a:ext>
            </a:extLst>
          </a:blip>
          <a:srcRect r="27386"/>
          <a:stretch>
            <a:fillRect/>
          </a:stretch>
        </p:blipFill>
        <p:spPr bwMode="auto">
          <a:xfrm>
            <a:off x="1357290" y="0"/>
            <a:ext cx="6500858" cy="5373216"/>
          </a:xfrm>
          <a:prstGeom prst="rect">
            <a:avLst/>
          </a:prstGeom>
          <a:ln>
            <a:noFill/>
          </a:ln>
          <a:effectLst>
            <a:softEdge rad="112500"/>
          </a:effectLst>
        </p:spPr>
      </p:pic>
      <p:pic>
        <p:nvPicPr>
          <p:cNvPr id="5"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6948" y="116632"/>
            <a:ext cx="792088" cy="79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5939" y="3172113"/>
            <a:ext cx="5553559" cy="3406920"/>
          </a:xfrm>
        </p:spPr>
        <p:txBody>
          <a:bodyPr>
            <a:normAutofit fontScale="25000" lnSpcReduction="20000"/>
          </a:bodyPr>
          <a:lstStyle/>
          <a:p>
            <a:pPr marL="0" indent="0" algn="just">
              <a:buNone/>
            </a:pPr>
            <a:r>
              <a:rPr lang="ru-RU" sz="5600" dirty="0" smtClean="0">
                <a:latin typeface="Times New Roman" panose="02020603050405020304" pitchFamily="18" charset="0"/>
                <a:cs typeface="Times New Roman" panose="02020603050405020304" pitchFamily="18" charset="0"/>
              </a:rPr>
              <a:t>	</a:t>
            </a:r>
            <a:r>
              <a:rPr lang="ru-RU" sz="5600" b="1" dirty="0" smtClean="0">
                <a:solidFill>
                  <a:srgbClr val="002060"/>
                </a:solidFill>
                <a:latin typeface="Times New Roman" panose="02020603050405020304" pitchFamily="18" charset="0"/>
                <a:cs typeface="Times New Roman" panose="02020603050405020304" pitchFamily="18" charset="0"/>
              </a:rPr>
              <a:t>В апреле 1804 г. адмирал Ф.Ф. Ушаков, предъявив герб, обратился к Александру I с прошением о внесении герба рода Ушаковых в Общий Гербовник. В прошении он указывал: </a:t>
            </a:r>
            <a:r>
              <a:rPr lang="ru-RU" sz="5600" b="1" i="1" dirty="0" smtClean="0">
                <a:solidFill>
                  <a:srgbClr val="002060"/>
                </a:solidFill>
                <a:latin typeface="Times New Roman" panose="02020603050405020304" pitchFamily="18" charset="0"/>
                <a:cs typeface="Times New Roman" panose="02020603050405020304" pitchFamily="18" charset="0"/>
              </a:rPr>
              <a:t>«...из рода моего Ушаковых многие служили всероссийскому престолу службы в разных чинах и жалованы от государей вотчинами... прадед Василий Дмитриев сын Ушаков писаны по разряду в дворянских списках, и за сим последним значились поместья в романовском уезде в сельце </a:t>
            </a:r>
            <a:r>
              <a:rPr lang="ru-RU" sz="5600" b="1" i="1" dirty="0" err="1" smtClean="0">
                <a:solidFill>
                  <a:srgbClr val="002060"/>
                </a:solidFill>
                <a:latin typeface="Times New Roman" panose="02020603050405020304" pitchFamily="18" charset="0"/>
                <a:cs typeface="Times New Roman" panose="02020603050405020304" pitchFamily="18" charset="0"/>
              </a:rPr>
              <a:t>Бурнакове</a:t>
            </a:r>
            <a:r>
              <a:rPr lang="ru-RU" sz="5600" b="1" i="1" dirty="0" smtClean="0">
                <a:solidFill>
                  <a:srgbClr val="002060"/>
                </a:solidFill>
                <a:latin typeface="Times New Roman" panose="02020603050405020304" pitchFamily="18" charset="0"/>
                <a:cs typeface="Times New Roman" panose="02020603050405020304" pitchFamily="18" charset="0"/>
              </a:rPr>
              <a:t> с деревнями. Дед мой Игнатий Васильев сын Ушаков также показан в разрядных списках, и как он, так и отец мой Федор Игнатьев сын Ушаков владели, а ныне и я владею наследственно помянутым предков моих недвижимым имением. О таковом дворянском моем происхождении доказано уже было в Герольдии в 1759 году, когда я от отца моего представлен к первому смотру недорослем, потом, </a:t>
            </a:r>
            <a:r>
              <a:rPr lang="ru-RU" sz="5600" b="1" i="1" dirty="0" err="1" smtClean="0">
                <a:solidFill>
                  <a:srgbClr val="002060"/>
                </a:solidFill>
                <a:latin typeface="Times New Roman" panose="02020603050405020304" pitchFamily="18" charset="0"/>
                <a:cs typeface="Times New Roman" panose="02020603050405020304" pitchFamily="18" charset="0"/>
              </a:rPr>
              <a:t>вступя</a:t>
            </a:r>
            <a:r>
              <a:rPr lang="ru-RU" sz="5600" b="1" i="1" dirty="0" smtClean="0">
                <a:solidFill>
                  <a:srgbClr val="002060"/>
                </a:solidFill>
                <a:latin typeface="Times New Roman" panose="02020603050405020304" pitchFamily="18" charset="0"/>
                <a:cs typeface="Times New Roman" panose="02020603050405020304" pitchFamily="18" charset="0"/>
              </a:rPr>
              <a:t> в службу Вашего Императорского Величества и безвременно оную продолжая с </a:t>
            </a:r>
            <a:r>
              <a:rPr lang="ru-RU" sz="5600" b="1" i="1" dirty="0" err="1" smtClean="0">
                <a:solidFill>
                  <a:srgbClr val="002060"/>
                </a:solidFill>
                <a:latin typeface="Times New Roman" panose="02020603050405020304" pitchFamily="18" charset="0"/>
                <a:cs typeface="Times New Roman" panose="02020603050405020304" pitchFamily="18" charset="0"/>
              </a:rPr>
              <a:t>отличностями</a:t>
            </a:r>
            <a:r>
              <a:rPr lang="ru-RU" sz="5600" b="1" i="1" dirty="0" smtClean="0">
                <a:solidFill>
                  <a:srgbClr val="002060"/>
                </a:solidFill>
                <a:latin typeface="Times New Roman" panose="02020603050405020304" pitchFamily="18" charset="0"/>
                <a:cs typeface="Times New Roman" panose="02020603050405020304" pitchFamily="18" charset="0"/>
              </a:rPr>
              <a:t> России Отечеству моему известными, достиг чина адмирала и других монарших милостей удостоен</a:t>
            </a:r>
            <a:r>
              <a:rPr lang="ru-RU" sz="5600" b="1" dirty="0" smtClean="0">
                <a:solidFill>
                  <a:srgbClr val="002060"/>
                </a:solidFill>
                <a:latin typeface="Times New Roman" panose="02020603050405020304" pitchFamily="18" charset="0"/>
                <a:cs typeface="Times New Roman" panose="02020603050405020304" pitchFamily="18" charset="0"/>
              </a:rPr>
              <a:t>.</a:t>
            </a:r>
          </a:p>
          <a:p>
            <a:pPr marL="0" indent="0" algn="just">
              <a:buNone/>
            </a:pPr>
            <a:r>
              <a:rPr lang="ru-RU" sz="5600" b="1" dirty="0" smtClean="0">
                <a:solidFill>
                  <a:srgbClr val="002060"/>
                </a:solidFill>
                <a:latin typeface="Times New Roman" panose="02020603050405020304" pitchFamily="18" charset="0"/>
                <a:cs typeface="Times New Roman" panose="02020603050405020304" pitchFamily="18" charset="0"/>
              </a:rPr>
              <a:t>	В июне 1807 г. Федору Федоровичу по его просьбе из Герольдии в Москве была выдана копия родового герба, внесенного в VIII часть высочайше утвержденного Гербовника.</a:t>
            </a:r>
          </a:p>
          <a:p>
            <a:pPr algn="just">
              <a:buNone/>
            </a:pPr>
            <a:r>
              <a:rPr lang="ru-RU" dirty="0" smtClean="0"/>
              <a:t> </a:t>
            </a:r>
          </a:p>
          <a:p>
            <a:pPr algn="just">
              <a:buNone/>
            </a:pPr>
            <a:r>
              <a:rPr lang="ru-RU" dirty="0" smtClean="0"/>
              <a:t> </a:t>
            </a:r>
          </a:p>
          <a:p>
            <a:pPr algn="just"/>
            <a:endParaRPr lang="ru-RU" dirty="0"/>
          </a:p>
        </p:txBody>
      </p:sp>
      <p:pic>
        <p:nvPicPr>
          <p:cNvPr id="1026" name="Рисунок 1" descr="http://www.vestarchive.ru/images/stories/gerb_ush_thumb_medium500_0.jpg"/>
          <p:cNvPicPr>
            <a:picLocks noChangeAspect="1" noChangeArrowheads="1"/>
          </p:cNvPicPr>
          <p:nvPr/>
        </p:nvPicPr>
        <p:blipFill>
          <a:blip r:embed="rId2"/>
          <a:srcRect/>
          <a:stretch>
            <a:fillRect/>
          </a:stretch>
        </p:blipFill>
        <p:spPr bwMode="auto">
          <a:xfrm>
            <a:off x="0" y="0"/>
            <a:ext cx="5000660" cy="3212976"/>
          </a:xfrm>
          <a:prstGeom prst="rect">
            <a:avLst/>
          </a:prstGeom>
          <a:ln>
            <a:noFill/>
          </a:ln>
          <a:effectLst>
            <a:softEdge rad="112500"/>
          </a:effectLst>
        </p:spPr>
      </p:pic>
      <p:pic>
        <p:nvPicPr>
          <p:cNvPr id="13313" name="Picture 1" descr="C:\Documents and Settings\Ученик\Рабочий стол\Школьный музей\DSC01025.JPG"/>
          <p:cNvPicPr>
            <a:picLocks noChangeAspect="1" noChangeArrowheads="1"/>
          </p:cNvPicPr>
          <p:nvPr/>
        </p:nvPicPr>
        <p:blipFill rotWithShape="1">
          <a:blip r:embed="rId3" cstate="print"/>
          <a:srcRect t="3316" r="4418" b="7040"/>
          <a:stretch/>
        </p:blipFill>
        <p:spPr bwMode="auto">
          <a:xfrm>
            <a:off x="5724128" y="2852936"/>
            <a:ext cx="3011026" cy="3765451"/>
          </a:xfrm>
          <a:prstGeom prst="rect">
            <a:avLst/>
          </a:prstGeom>
          <a:ln>
            <a:noFill/>
          </a:ln>
          <a:effectLst>
            <a:outerShdw blurRad="292100" dist="139700" dir="2700000" algn="tl" rotWithShape="0">
              <a:srgbClr val="333333">
                <a:alpha val="65000"/>
              </a:srgbClr>
            </a:outerShdw>
          </a:effectLst>
        </p:spPr>
      </p:pic>
      <p:sp>
        <p:nvSpPr>
          <p:cNvPr id="6" name="Прямоугольник 5"/>
          <p:cNvSpPr/>
          <p:nvPr/>
        </p:nvSpPr>
        <p:spPr>
          <a:xfrm>
            <a:off x="5000660" y="257171"/>
            <a:ext cx="4035836" cy="2462213"/>
          </a:xfrm>
          <a:prstGeom prst="rect">
            <a:avLst/>
          </a:prstGeom>
          <a:ln w="38100">
            <a:solidFill>
              <a:srgbClr val="00B050"/>
            </a:solidFill>
          </a:ln>
        </p:spPr>
        <p:txBody>
          <a:bodyPr wrap="square">
            <a:spAutoFit/>
          </a:bodyPr>
          <a:lstStyle/>
          <a:p>
            <a:pPr algn="just"/>
            <a:r>
              <a:rPr lang="ru-RU" sz="1400" b="1" i="1" dirty="0">
                <a:solidFill>
                  <a:srgbClr val="0070C0"/>
                </a:solidFill>
                <a:latin typeface="Times New Roman" panose="02020603050405020304" pitchFamily="18" charset="0"/>
                <a:cs typeface="Times New Roman" panose="02020603050405020304" pitchFamily="18" charset="0"/>
              </a:rPr>
              <a:t>Герб рода Ушаковых представлял из себя щит, по сторонам которого поставлены два воина, державшие в руках по копью. «В щите, имеющем горностаевую вершину, изображена Княжеская шапка; в нижней пространной части, в голубом и золотом полях, находится дерево дуб (символ крепости и силы) о двух кронах, сквозь которые видны проходящие в левую сторону две серебряные стрелы. Щит увенчан дворянским шлемом и короною; Намет на щите золотой, подложенный голубым».</a:t>
            </a:r>
          </a:p>
        </p:txBody>
      </p:sp>
      <p:pic>
        <p:nvPicPr>
          <p:cNvPr id="7" name="Picture 2" descr="http://www.hbmwd.com/site_media/back%20button.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86617" y="5949280"/>
            <a:ext cx="792088" cy="79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45058" name="Picture 2"/>
          <p:cNvPicPr>
            <a:picLocks noChangeAspect="1" noChangeArrowheads="1"/>
          </p:cNvPicPr>
          <p:nvPr/>
        </p:nvPicPr>
        <p:blipFill>
          <a:blip r:embed="rId2" cstate="print"/>
          <a:srcRect/>
          <a:stretch>
            <a:fillRect/>
          </a:stretch>
        </p:blipFill>
        <p:spPr bwMode="auto">
          <a:xfrm>
            <a:off x="0" y="0"/>
            <a:ext cx="4214810" cy="6858000"/>
          </a:xfrm>
          <a:prstGeom prst="rect">
            <a:avLst/>
          </a:prstGeom>
          <a:noFill/>
          <a:ln w="9525">
            <a:noFill/>
            <a:miter lim="800000"/>
            <a:headEnd/>
            <a:tailEnd/>
          </a:ln>
          <a:effectLst/>
        </p:spPr>
      </p:pic>
      <p:pic>
        <p:nvPicPr>
          <p:cNvPr id="45059" name="Picture 3"/>
          <p:cNvPicPr>
            <a:picLocks noChangeAspect="1" noChangeArrowheads="1"/>
          </p:cNvPicPr>
          <p:nvPr/>
        </p:nvPicPr>
        <p:blipFill>
          <a:blip r:embed="rId3" cstate="print"/>
          <a:srcRect/>
          <a:stretch>
            <a:fillRect/>
          </a:stretch>
        </p:blipFill>
        <p:spPr bwMode="auto">
          <a:xfrm>
            <a:off x="4214810" y="0"/>
            <a:ext cx="4929190" cy="6858000"/>
          </a:xfrm>
          <a:prstGeom prst="rect">
            <a:avLst/>
          </a:prstGeom>
          <a:noFill/>
          <a:ln w="9525">
            <a:noFill/>
            <a:miter lim="800000"/>
            <a:headEnd/>
            <a:tailEnd/>
          </a:ln>
          <a:effectLst/>
        </p:spPr>
      </p:pic>
      <p:pic>
        <p:nvPicPr>
          <p:cNvPr id="8" name="Picture 2">
            <a:hlinkClick r:id="rId4" action="ppaction://hlinksldjump"/>
          </p:cNvPr>
          <p:cNvPicPr>
            <a:picLocks noChangeAspect="1" noChangeArrowheads="1"/>
          </p:cNvPicPr>
          <p:nvPr/>
        </p:nvPicPr>
        <p:blipFill>
          <a:blip r:embed="rId2" cstate="print"/>
          <a:srcRect l="8474" t="14583" r="64407" b="71875"/>
          <a:stretch>
            <a:fillRect/>
          </a:stretch>
        </p:blipFill>
        <p:spPr bwMode="auto">
          <a:xfrm>
            <a:off x="357158" y="1000108"/>
            <a:ext cx="1143008" cy="928694"/>
          </a:xfrm>
          <a:prstGeom prst="rect">
            <a:avLst/>
          </a:prstGeom>
          <a:noFill/>
          <a:ln w="9525">
            <a:solidFill>
              <a:schemeClr val="tx1"/>
            </a:solidFill>
            <a:miter lim="800000"/>
            <a:headEnd/>
            <a:tailEnd/>
          </a:ln>
          <a:effectLst/>
        </p:spPr>
      </p:pic>
      <p:pic>
        <p:nvPicPr>
          <p:cNvPr id="9" name="Picture 2">
            <a:hlinkClick r:id="rId5" action="ppaction://hlinksldjump"/>
          </p:cNvPr>
          <p:cNvPicPr>
            <a:picLocks noChangeAspect="1" noChangeArrowheads="1"/>
          </p:cNvPicPr>
          <p:nvPr/>
        </p:nvPicPr>
        <p:blipFill>
          <a:blip r:embed="rId2" cstate="print"/>
          <a:srcRect l="44067" t="18750" r="27119" b="65625"/>
          <a:stretch>
            <a:fillRect/>
          </a:stretch>
        </p:blipFill>
        <p:spPr bwMode="auto">
          <a:xfrm>
            <a:off x="1857356" y="1285860"/>
            <a:ext cx="1214446" cy="1071570"/>
          </a:xfrm>
          <a:prstGeom prst="rect">
            <a:avLst/>
          </a:prstGeom>
          <a:noFill/>
          <a:ln w="9525">
            <a:solidFill>
              <a:schemeClr val="tx1"/>
            </a:solidFill>
            <a:miter lim="800000"/>
            <a:headEnd/>
            <a:tailEnd/>
          </a:ln>
          <a:effectLst/>
        </p:spPr>
      </p:pic>
      <p:pic>
        <p:nvPicPr>
          <p:cNvPr id="10" name="Picture 2">
            <a:hlinkClick r:id="rId6" action="ppaction://hlinksldjump"/>
          </p:cNvPr>
          <p:cNvPicPr>
            <a:picLocks noChangeAspect="1" noChangeArrowheads="1"/>
          </p:cNvPicPr>
          <p:nvPr/>
        </p:nvPicPr>
        <p:blipFill>
          <a:blip r:embed="rId2" cstate="print"/>
          <a:srcRect l="77967" t="13542" r="3389" b="65625"/>
          <a:stretch>
            <a:fillRect/>
          </a:stretch>
        </p:blipFill>
        <p:spPr bwMode="auto">
          <a:xfrm>
            <a:off x="3286116" y="928670"/>
            <a:ext cx="785818" cy="1428760"/>
          </a:xfrm>
          <a:prstGeom prst="rect">
            <a:avLst/>
          </a:prstGeom>
          <a:noFill/>
          <a:ln w="9525">
            <a:solidFill>
              <a:schemeClr val="tx1"/>
            </a:solidFill>
            <a:miter lim="800000"/>
            <a:headEnd/>
            <a:tailEnd/>
          </a:ln>
          <a:effectLst/>
        </p:spPr>
      </p:pic>
      <p:pic>
        <p:nvPicPr>
          <p:cNvPr id="11" name="Picture 2">
            <a:hlinkClick r:id="rId7" action="ppaction://hlinksldjump"/>
          </p:cNvPr>
          <p:cNvPicPr>
            <a:picLocks noChangeAspect="1" noChangeArrowheads="1"/>
          </p:cNvPicPr>
          <p:nvPr/>
        </p:nvPicPr>
        <p:blipFill>
          <a:blip r:embed="rId2" cstate="print"/>
          <a:srcRect l="8474" t="48958" r="76272" b="35417"/>
          <a:stretch>
            <a:fillRect/>
          </a:stretch>
        </p:blipFill>
        <p:spPr bwMode="auto">
          <a:xfrm>
            <a:off x="357158" y="3357562"/>
            <a:ext cx="642942" cy="1071570"/>
          </a:xfrm>
          <a:prstGeom prst="rect">
            <a:avLst/>
          </a:prstGeom>
          <a:noFill/>
          <a:ln w="9525">
            <a:solidFill>
              <a:schemeClr val="tx1"/>
            </a:solidFill>
            <a:miter lim="800000"/>
            <a:headEnd/>
            <a:tailEnd/>
          </a:ln>
          <a:effectLst/>
        </p:spPr>
      </p:pic>
      <p:pic>
        <p:nvPicPr>
          <p:cNvPr id="12" name="Picture 2">
            <a:hlinkClick r:id="rId8" action="ppaction://hlinksldjump"/>
          </p:cNvPr>
          <p:cNvPicPr>
            <a:picLocks noChangeAspect="1" noChangeArrowheads="1"/>
          </p:cNvPicPr>
          <p:nvPr/>
        </p:nvPicPr>
        <p:blipFill>
          <a:blip r:embed="rId2" cstate="print"/>
          <a:srcRect l="8474" t="33334" r="62712" b="51041"/>
          <a:stretch>
            <a:fillRect/>
          </a:stretch>
        </p:blipFill>
        <p:spPr bwMode="auto">
          <a:xfrm>
            <a:off x="357158" y="2357430"/>
            <a:ext cx="1214446" cy="1071570"/>
          </a:xfrm>
          <a:prstGeom prst="rect">
            <a:avLst/>
          </a:prstGeom>
          <a:noFill/>
          <a:ln w="9525">
            <a:solidFill>
              <a:schemeClr val="tx1"/>
            </a:solidFill>
            <a:miter lim="800000"/>
            <a:headEnd/>
            <a:tailEnd/>
          </a:ln>
          <a:effectLst/>
        </p:spPr>
      </p:pic>
      <p:pic>
        <p:nvPicPr>
          <p:cNvPr id="13" name="Picture 2">
            <a:hlinkClick r:id="rId9" action="ppaction://hlinksldjump"/>
          </p:cNvPr>
          <p:cNvPicPr>
            <a:picLocks noChangeAspect="1" noChangeArrowheads="1"/>
          </p:cNvPicPr>
          <p:nvPr/>
        </p:nvPicPr>
        <p:blipFill>
          <a:blip r:embed="rId2" cstate="print"/>
          <a:srcRect l="8475" t="65626" r="77966" b="18749"/>
          <a:stretch>
            <a:fillRect/>
          </a:stretch>
        </p:blipFill>
        <p:spPr bwMode="auto">
          <a:xfrm>
            <a:off x="357158" y="4500570"/>
            <a:ext cx="571504" cy="1071570"/>
          </a:xfrm>
          <a:prstGeom prst="rect">
            <a:avLst/>
          </a:prstGeom>
          <a:noFill/>
          <a:ln w="9525">
            <a:solidFill>
              <a:schemeClr val="tx1"/>
            </a:solidFill>
            <a:miter lim="800000"/>
            <a:headEnd/>
            <a:tailEnd/>
          </a:ln>
          <a:effectLst/>
        </p:spPr>
      </p:pic>
      <p:pic>
        <p:nvPicPr>
          <p:cNvPr id="14" name="Picture 2">
            <a:hlinkClick r:id="rId10" action="ppaction://hlinksldjump"/>
          </p:cNvPr>
          <p:cNvPicPr>
            <a:picLocks noChangeAspect="1" noChangeArrowheads="1"/>
          </p:cNvPicPr>
          <p:nvPr/>
        </p:nvPicPr>
        <p:blipFill>
          <a:blip r:embed="rId2" cstate="print"/>
          <a:srcRect l="49153" t="51042" r="30508" b="37500"/>
          <a:stretch>
            <a:fillRect/>
          </a:stretch>
        </p:blipFill>
        <p:spPr bwMode="auto">
          <a:xfrm>
            <a:off x="2143108" y="3500438"/>
            <a:ext cx="857256" cy="785818"/>
          </a:xfrm>
          <a:prstGeom prst="rect">
            <a:avLst/>
          </a:prstGeom>
          <a:noFill/>
          <a:ln w="9525">
            <a:solidFill>
              <a:schemeClr val="tx1"/>
            </a:solidFill>
            <a:miter lim="800000"/>
            <a:headEnd/>
            <a:tailEnd/>
          </a:ln>
          <a:effectLst/>
        </p:spPr>
      </p:pic>
      <p:pic>
        <p:nvPicPr>
          <p:cNvPr id="15" name="Picture 2">
            <a:hlinkClick r:id="rId11" action="ppaction://hlinksldjump"/>
          </p:cNvPr>
          <p:cNvPicPr>
            <a:picLocks noChangeAspect="1" noChangeArrowheads="1"/>
          </p:cNvPicPr>
          <p:nvPr/>
        </p:nvPicPr>
        <p:blipFill>
          <a:blip r:embed="rId2" cstate="print"/>
          <a:srcRect l="50848" t="63542" r="28813" b="10416"/>
          <a:stretch>
            <a:fillRect/>
          </a:stretch>
        </p:blipFill>
        <p:spPr bwMode="auto">
          <a:xfrm>
            <a:off x="2143108" y="4357694"/>
            <a:ext cx="857256" cy="1785950"/>
          </a:xfrm>
          <a:prstGeom prst="rect">
            <a:avLst/>
          </a:prstGeom>
          <a:noFill/>
          <a:ln w="9525">
            <a:solidFill>
              <a:schemeClr val="tx1"/>
            </a:solidFill>
            <a:miter lim="800000"/>
            <a:headEnd/>
            <a:tailEnd/>
          </a:ln>
          <a:effectLst/>
        </p:spPr>
      </p:pic>
      <p:pic>
        <p:nvPicPr>
          <p:cNvPr id="16" name="Picture 2">
            <a:hlinkClick r:id="rId12" action="ppaction://hlinksldjump"/>
          </p:cNvPr>
          <p:cNvPicPr>
            <a:picLocks noChangeAspect="1" noChangeArrowheads="1"/>
          </p:cNvPicPr>
          <p:nvPr/>
        </p:nvPicPr>
        <p:blipFill>
          <a:blip r:embed="rId2" cstate="print"/>
          <a:srcRect l="23729" t="66667" r="61017" b="19791"/>
          <a:stretch>
            <a:fillRect/>
          </a:stretch>
        </p:blipFill>
        <p:spPr bwMode="auto">
          <a:xfrm>
            <a:off x="1071538" y="4572008"/>
            <a:ext cx="642942" cy="928694"/>
          </a:xfrm>
          <a:prstGeom prst="rect">
            <a:avLst/>
          </a:prstGeom>
          <a:noFill/>
          <a:ln w="9525">
            <a:solidFill>
              <a:schemeClr val="tx1"/>
            </a:solidFill>
            <a:miter lim="800000"/>
            <a:headEnd/>
            <a:tailEnd/>
          </a:ln>
          <a:effectLst/>
        </p:spPr>
      </p:pic>
      <p:pic>
        <p:nvPicPr>
          <p:cNvPr id="17" name="Picture 2">
            <a:hlinkClick r:id="rId13" action="ppaction://hlinksldjump"/>
          </p:cNvPr>
          <p:cNvPicPr>
            <a:picLocks noChangeAspect="1" noChangeArrowheads="1"/>
          </p:cNvPicPr>
          <p:nvPr/>
        </p:nvPicPr>
        <p:blipFill>
          <a:blip r:embed="rId2" cstate="print"/>
          <a:srcRect l="76272" t="81251" r="3389"/>
          <a:stretch>
            <a:fillRect/>
          </a:stretch>
        </p:blipFill>
        <p:spPr bwMode="auto">
          <a:xfrm>
            <a:off x="3214678" y="5572164"/>
            <a:ext cx="857256" cy="1285836"/>
          </a:xfrm>
          <a:prstGeom prst="rect">
            <a:avLst/>
          </a:prstGeom>
          <a:noFill/>
          <a:ln w="9525">
            <a:solidFill>
              <a:schemeClr val="tx1"/>
            </a:solidFill>
            <a:miter lim="800000"/>
            <a:headEnd/>
            <a:tailEnd/>
          </a:ln>
          <a:effectLst/>
        </p:spPr>
      </p:pic>
      <p:pic>
        <p:nvPicPr>
          <p:cNvPr id="18" name="Picture 3">
            <a:hlinkClick r:id="rId14" action="ppaction://hlinksldjump"/>
          </p:cNvPr>
          <p:cNvPicPr>
            <a:picLocks noChangeAspect="1" noChangeArrowheads="1"/>
          </p:cNvPicPr>
          <p:nvPr/>
        </p:nvPicPr>
        <p:blipFill>
          <a:blip r:embed="rId3" cstate="print"/>
          <a:srcRect l="49276" t="8333" r="30434" b="79167"/>
          <a:stretch>
            <a:fillRect/>
          </a:stretch>
        </p:blipFill>
        <p:spPr bwMode="auto">
          <a:xfrm>
            <a:off x="6643702" y="571480"/>
            <a:ext cx="1000132" cy="857256"/>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8462"/>
            <a:ext cx="8892480" cy="928694"/>
          </a:xfrm>
        </p:spPr>
        <p:txBody>
          <a:bodyPr>
            <a:noAutofit/>
          </a:bodyPr>
          <a:lstStyle/>
          <a:p>
            <a:r>
              <a:rPr lang="ru-RU"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Морской Шляхетный Кадетский корпус</a:t>
            </a:r>
            <a:endParaRPr lang="ru-RU"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496" y="980728"/>
            <a:ext cx="4752528" cy="413929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788024" y="1916832"/>
            <a:ext cx="4283968" cy="2585323"/>
          </a:xfrm>
          <a:prstGeom prst="rect">
            <a:avLst/>
          </a:prstGeom>
        </p:spPr>
        <p:txBody>
          <a:bodyPr wrap="square">
            <a:spAutoFit/>
          </a:bodyPr>
          <a:lstStyle/>
          <a:p>
            <a:pPr algn="just"/>
            <a:r>
              <a:rPr lang="ru-RU" dirty="0" smtClean="0">
                <a:latin typeface="Times New Roman" panose="02020603050405020304" pitchFamily="18" charset="0"/>
                <a:cs typeface="Times New Roman" panose="02020603050405020304" pitchFamily="18" charset="0"/>
              </a:rPr>
              <a:t>	Военно-морское </a:t>
            </a:r>
            <a:r>
              <a:rPr lang="ru-RU" dirty="0">
                <a:latin typeface="Times New Roman" panose="02020603050405020304" pitchFamily="18" charset="0"/>
                <a:cs typeface="Times New Roman" panose="02020603050405020304" pitchFamily="18" charset="0"/>
              </a:rPr>
              <a:t>учебное заведение в Санкт-Петербурге, образованное  15.12.1752 г. из упраздненных Морской академии, Московской школы при академии и Артиллерийской Морской школы. Был размещен в доме фельдмаршала Миниха на Васильевском острове.  </a:t>
            </a:r>
          </a:p>
          <a:p>
            <a:pPr algn="just"/>
            <a:r>
              <a:rPr lang="ru-RU" dirty="0" smtClean="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179512" y="5229200"/>
            <a:ext cx="8784976" cy="1477328"/>
          </a:xfrm>
          <a:prstGeom prst="rect">
            <a:avLst/>
          </a:prstGeom>
        </p:spPr>
        <p:txBody>
          <a:bodyPr wrap="square">
            <a:spAutoFit/>
          </a:bodyPr>
          <a:lstStyle/>
          <a:p>
            <a:pPr lvl="0" algn="just"/>
            <a:r>
              <a:rPr lang="ru-RU" dirty="0">
                <a:solidFill>
                  <a:prstClr val="black"/>
                </a:solidFill>
                <a:latin typeface="Times New Roman" panose="02020603050405020304" pitchFamily="18" charset="0"/>
                <a:cs typeface="Times New Roman" panose="02020603050405020304" pitchFamily="18" charset="0"/>
              </a:rPr>
              <a:t>Сюда 15 февраля 1761 года прибыл Федор Ушаков. Еще при  Петре I было указано в Морскую академию назначать преимущественно дворян новгородских, псковских, ярославских и костромских, «яко живущих при водных сообщениях». Однако дворяне считали более престижной  службу сухопутную. А поэтому в Морском корпусе в то время обучались  в основном дети мелкопоместных дворян и потомственных моряков.</a:t>
            </a:r>
          </a:p>
        </p:txBody>
      </p:sp>
      <p:pic>
        <p:nvPicPr>
          <p:cNvPr id="6"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1912" y="1099472"/>
            <a:ext cx="792088" cy="792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4908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p:txBody>
          <a:bodyPr>
            <a:normAutofit/>
          </a:bodyPr>
          <a:lstStyle/>
          <a:p>
            <a:pPr marL="514350" indent="-514350">
              <a:buFont typeface="+mj-lt"/>
              <a:buAutoNum type="arabicPeriod"/>
            </a:pPr>
            <a:r>
              <a:rPr lang="ru-RU" sz="4800" dirty="0" smtClean="0">
                <a:latin typeface="Times New Roman" panose="02020603050405020304" pitchFamily="18" charset="0"/>
                <a:cs typeface="Times New Roman" panose="02020603050405020304" pitchFamily="18" charset="0"/>
                <a:hlinkClick r:id="rId2" action="ppaction://hlinksldjump"/>
              </a:rPr>
              <a:t>Ф.Ф. Ушаков</a:t>
            </a:r>
            <a:endParaRPr lang="ru-RU" sz="4800" dirty="0" smtClean="0">
              <a:latin typeface="Times New Roman" panose="02020603050405020304" pitchFamily="18" charset="0"/>
              <a:cs typeface="Times New Roman" panose="02020603050405020304" pitchFamily="18" charset="0"/>
            </a:endParaRPr>
          </a:p>
          <a:p>
            <a:pPr marL="514350" indent="-514350">
              <a:buFont typeface="+mj-lt"/>
              <a:buAutoNum type="arabicPeriod"/>
            </a:pPr>
            <a:r>
              <a:rPr lang="ru-RU" sz="4800" dirty="0" smtClean="0">
                <a:latin typeface="Times New Roman" panose="02020603050405020304" pitchFamily="18" charset="0"/>
                <a:cs typeface="Times New Roman" panose="02020603050405020304" pitchFamily="18" charset="0"/>
                <a:hlinkClick r:id="rId3" action="ppaction://hlinksldjump"/>
              </a:rPr>
              <a:t>История создания музея</a:t>
            </a:r>
            <a:endParaRPr lang="ru-RU" sz="4800" dirty="0" smtClean="0">
              <a:latin typeface="Times New Roman" panose="02020603050405020304" pitchFamily="18" charset="0"/>
              <a:cs typeface="Times New Roman" panose="02020603050405020304" pitchFamily="18" charset="0"/>
            </a:endParaRPr>
          </a:p>
          <a:p>
            <a:pPr marL="514350" indent="-514350">
              <a:buFont typeface="+mj-lt"/>
              <a:buAutoNum type="arabicPeriod"/>
            </a:pPr>
            <a:r>
              <a:rPr lang="ru-RU" sz="4800" dirty="0" smtClean="0">
                <a:latin typeface="Times New Roman" panose="02020603050405020304" pitchFamily="18" charset="0"/>
                <a:cs typeface="Times New Roman" panose="02020603050405020304" pitchFamily="18" charset="0"/>
                <a:hlinkClick r:id="rId4" action="ppaction://hlinksldjump"/>
              </a:rPr>
              <a:t>Экспозиции музея</a:t>
            </a:r>
            <a:endParaRPr lang="ru-RU" sz="4800" dirty="0" smtClean="0">
              <a:latin typeface="Times New Roman" panose="02020603050405020304" pitchFamily="18" charset="0"/>
              <a:cs typeface="Times New Roman" panose="02020603050405020304" pitchFamily="18" charset="0"/>
            </a:endParaRPr>
          </a:p>
          <a:p>
            <a:pPr marL="514350" indent="-514350">
              <a:buFont typeface="+mj-lt"/>
              <a:buAutoNum type="arabicPeriod"/>
            </a:pPr>
            <a:r>
              <a:rPr lang="ru-RU" sz="4800" dirty="0" smtClean="0">
                <a:latin typeface="Times New Roman" panose="02020603050405020304" pitchFamily="18" charset="0"/>
                <a:cs typeface="Times New Roman" panose="02020603050405020304" pitchFamily="18" charset="0"/>
                <a:hlinkClick r:id="rId5" action="ppaction://hlinksldjump"/>
              </a:rPr>
              <a:t>Другие экспонаты</a:t>
            </a:r>
            <a:endParaRPr lang="ru-RU" sz="4800" dirty="0" smtClean="0">
              <a:latin typeface="Times New Roman" panose="02020603050405020304" pitchFamily="18" charset="0"/>
              <a:cs typeface="Times New Roman" panose="02020603050405020304" pitchFamily="18" charset="0"/>
            </a:endParaRPr>
          </a:p>
          <a:p>
            <a:pPr marL="514350" indent="-514350">
              <a:buFont typeface="+mj-lt"/>
              <a:buAutoNum type="arabicPeriod"/>
            </a:pPr>
            <a:r>
              <a:rPr lang="ru-RU" sz="4800" dirty="0" smtClean="0">
                <a:latin typeface="Times New Roman" panose="02020603050405020304" pitchFamily="18" charset="0"/>
                <a:cs typeface="Times New Roman" panose="02020603050405020304" pitchFamily="18" charset="0"/>
                <a:hlinkClick r:id="rId6" action="ppaction://hlinksldjump"/>
              </a:rPr>
              <a:t>Заключение</a:t>
            </a:r>
            <a:endParaRPr lang="ru-RU" sz="4800" dirty="0" smtClean="0">
              <a:latin typeface="Times New Roman" panose="02020603050405020304" pitchFamily="18" charset="0"/>
              <a:cs typeface="Times New Roman" panose="02020603050405020304" pitchFamily="18" charset="0"/>
            </a:endParaRPr>
          </a:p>
          <a:p>
            <a:pPr marL="514350" indent="-514350">
              <a:buFont typeface="+mj-lt"/>
              <a:buAutoNum type="arabicPeriod"/>
            </a:pPr>
            <a:endParaRPr lang="ru-RU" sz="4800" dirty="0" smtClean="0">
              <a:latin typeface="Times New Roman" panose="02020603050405020304" pitchFamily="18" charset="0"/>
              <a:cs typeface="Times New Roman" panose="02020603050405020304" pitchFamily="18" charset="0"/>
            </a:endParaRPr>
          </a:p>
          <a:p>
            <a:pPr marL="514350" indent="-514350">
              <a:buFont typeface="+mj-lt"/>
              <a:buAutoNum type="arabicPeriod"/>
            </a:pPr>
            <a:endParaRPr lang="ru-RU" sz="4800" dirty="0">
              <a:latin typeface="Times New Roman" panose="02020603050405020304" pitchFamily="18" charset="0"/>
              <a:cs typeface="Times New Roman" panose="02020603050405020304" pitchFamily="18" charset="0"/>
            </a:endParaRPr>
          </a:p>
        </p:txBody>
      </p:sp>
      <p:sp>
        <p:nvSpPr>
          <p:cNvPr id="3" name="Заголовок 2"/>
          <p:cNvSpPr>
            <a:spLocks noGrp="1"/>
          </p:cNvSpPr>
          <p:nvPr>
            <p:ph type="title"/>
          </p:nvPr>
        </p:nvSpPr>
        <p:spPr/>
        <p:txBody>
          <a:bodyPr>
            <a:normAutofit/>
          </a:bodyPr>
          <a:lstStyle/>
          <a:p>
            <a:r>
              <a:rPr lang="ru-RU" sz="60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Оглавление</a:t>
            </a:r>
            <a:endParaRPr lang="ru-RU" sz="6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69200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59465"/>
            <a:ext cx="8229600" cy="712081"/>
          </a:xfrm>
        </p:spPr>
        <p:txBody>
          <a:bodyPr>
            <a:noAutofit/>
          </a:bodyPr>
          <a:lstStyle/>
          <a:p>
            <a:r>
              <a:rPr lang="ru-RU" sz="48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Шувалов Иван Иванович</a:t>
            </a:r>
            <a:endParaRPr lang="ru-RU" sz="4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48" y="1196753"/>
            <a:ext cx="4104456"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244504" y="1149380"/>
            <a:ext cx="4780237" cy="5632311"/>
          </a:xfrm>
          <a:prstGeom prst="rect">
            <a:avLst/>
          </a:prstGeom>
        </p:spPr>
        <p:txBody>
          <a:bodyPr wrap="square">
            <a:spAutoFit/>
          </a:bodyPr>
          <a:lstStyle/>
          <a:p>
            <a:pPr algn="just"/>
            <a:r>
              <a:rPr lang="ru-RU" dirty="0" smtClean="0">
                <a:latin typeface="Times New Roman" panose="02020603050405020304" pitchFamily="18" charset="0"/>
                <a:cs typeface="Times New Roman" panose="02020603050405020304" pitchFamily="18" charset="0"/>
              </a:rPr>
              <a:t>	Государственный </a:t>
            </a:r>
            <a:r>
              <a:rPr lang="ru-RU" dirty="0">
                <a:latin typeface="Times New Roman" panose="02020603050405020304" pitchFamily="18" charset="0"/>
                <a:cs typeface="Times New Roman" panose="02020603050405020304" pitchFamily="18" charset="0"/>
              </a:rPr>
              <a:t>деятель, меценат, покровитель искусства. Вместе с М. В. Ломоносовым участвовал в создании Московского университета (1755), чьим куратором был до своей кончины, Академии художеств (1767), Казанской гимназии (1758). Не стремился к великим чинам и званиям, избегал почестей, отличался подчеркнутой скромностью.</a:t>
            </a:r>
          </a:p>
          <a:p>
            <a:pPr algn="just"/>
            <a:r>
              <a:rPr lang="ru-RU" dirty="0" smtClean="0">
                <a:latin typeface="Times New Roman" panose="02020603050405020304" pitchFamily="18" charset="0"/>
                <a:cs typeface="Times New Roman" panose="02020603050405020304" pitchFamily="18" charset="0"/>
              </a:rPr>
              <a:t>	В </a:t>
            </a:r>
            <a:r>
              <a:rPr lang="ru-RU" dirty="0">
                <a:latin typeface="Times New Roman" panose="02020603050405020304" pitchFamily="18" charset="0"/>
                <a:cs typeface="Times New Roman" panose="02020603050405020304" pitchFamily="18" charset="0"/>
              </a:rPr>
              <a:t>1762 году был главным директором Морского Шляхетного Кадетского корпуса. Главный директор должен был осуществлять общее руководство кадетским корпусом и учебным процессом и обеспечивать связь корпуса с императрицей, проявлявшей к корпусу большой интерес, и Правительствующим Сенатом, имевшим непосредственное отношение к набору кадетов в корпус. </a:t>
            </a:r>
          </a:p>
          <a:p>
            <a:pPr algn="just"/>
            <a:r>
              <a:rPr lang="ru-RU" dirty="0"/>
              <a:t> </a:t>
            </a:r>
          </a:p>
        </p:txBody>
      </p:sp>
      <p:sp>
        <p:nvSpPr>
          <p:cNvPr id="3" name="Прямоугольник 2"/>
          <p:cNvSpPr/>
          <p:nvPr/>
        </p:nvSpPr>
        <p:spPr>
          <a:xfrm>
            <a:off x="1187624" y="6341440"/>
            <a:ext cx="2310248" cy="523220"/>
          </a:xfrm>
          <a:prstGeom prst="rect">
            <a:avLst/>
          </a:prstGeom>
        </p:spPr>
        <p:txBody>
          <a:bodyPr wrap="none">
            <a:spAutoFit/>
          </a:bodyPr>
          <a:lstStyle/>
          <a:p>
            <a:r>
              <a:rPr lang="ru-RU" sz="2800" b="1" dirty="0">
                <a:solidFill>
                  <a:srgbClr val="0070C0"/>
                </a:solidFill>
                <a:latin typeface="Times New Roman" panose="02020603050405020304" pitchFamily="18" charset="0"/>
                <a:cs typeface="Times New Roman" panose="02020603050405020304" pitchFamily="18" charset="0"/>
              </a:rPr>
              <a:t>(1727—1797) </a:t>
            </a:r>
            <a:endParaRPr lang="ru-RU" sz="2800" b="1" dirty="0">
              <a:solidFill>
                <a:srgbClr val="0070C0"/>
              </a:solidFill>
            </a:endParaRPr>
          </a:p>
        </p:txBody>
      </p:sp>
      <p:pic>
        <p:nvPicPr>
          <p:cNvPr id="6"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92869" y="116632"/>
            <a:ext cx="792088" cy="792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6960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8607900" cy="764704"/>
          </a:xfrm>
        </p:spPr>
        <p:txBody>
          <a:bodyPr>
            <a:noAutofit/>
          </a:bodyPr>
          <a:lstStyle/>
          <a:p>
            <a:r>
              <a:rPr lang="ru-RU" b="1" dirty="0">
                <a:solidFill>
                  <a:srgbClr val="0070C0"/>
                </a:solidFill>
                <a:latin typeface="Times New Roman" panose="02020603050405020304" pitchFamily="18" charset="0"/>
                <a:cs typeface="Times New Roman" panose="02020603050405020304" pitchFamily="18" charset="0"/>
              </a:rPr>
              <a:t>Иван </a:t>
            </a:r>
            <a:r>
              <a:rPr lang="ru-RU" b="1" dirty="0" err="1" smtClean="0">
                <a:solidFill>
                  <a:srgbClr val="0070C0"/>
                </a:solidFill>
                <a:latin typeface="Times New Roman" panose="02020603050405020304" pitchFamily="18" charset="0"/>
                <a:cs typeface="Times New Roman" panose="02020603050405020304" pitchFamily="18" charset="0"/>
              </a:rPr>
              <a:t>Логинович</a:t>
            </a:r>
            <a:r>
              <a:rPr lang="ru-RU" b="1" dirty="0" smtClean="0">
                <a:solidFill>
                  <a:srgbClr val="0070C0"/>
                </a:solidFill>
                <a:latin typeface="Times New Roman" panose="02020603050405020304" pitchFamily="18" charset="0"/>
                <a:cs typeface="Times New Roman" panose="02020603050405020304" pitchFamily="18" charset="0"/>
              </a:rPr>
              <a:t> Голенищев – Кутузов</a:t>
            </a:r>
            <a:endParaRPr lang="ru-RU" b="1" dirty="0">
              <a:solidFill>
                <a:srgbClr val="0070C0"/>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789613"/>
            <a:ext cx="3816424" cy="47133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9" name="Rectangle 3"/>
          <p:cNvSpPr>
            <a:spLocks noChangeArrowheads="1"/>
          </p:cNvSpPr>
          <p:nvPr/>
        </p:nvSpPr>
        <p:spPr bwMode="auto">
          <a:xfrm>
            <a:off x="4788024" y="789613"/>
            <a:ext cx="3981701"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Русский военно-морской деятель, писатель, адмирал (с 1782), президент Адмиралтейств-коллегии, кавалер ордена Андрея Первозванного. </a:t>
            </a: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1 сентября 1762 года в чине капитана 2-го ранга назначен директором Морского кадетского корпуса, прослужив в этой должности вплоть до смерти, за что заслужил прозвище «отец всех русских моряков». </a:t>
            </a: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И.Л.Голенищев</a:t>
            </a:r>
            <a:r>
              <a:rPr kumimoji="0" lang="ru-RU" sz="1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-Кутузов имел богатую морскую практику, обладал широкими познаниями в области морского дела, твердым и решительным характером. Голенищев-Кутузов был хорошо знаком с трудностями морской службы, видел  недостатки в теоретической и практической подготовке выпускников Морской академии. Через его руки прошло свыше 2000 русских морских офицеров и в последние годы его жизни все офицеры русского флота, начиная от контр-адмирала и ниже, были воспитанниками Морского кадетского корпуса в тот период, когда корпусом командовал </a:t>
            </a:r>
            <a:r>
              <a:rPr kumimoji="0" lang="ru-RU" sz="1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И.Л.Голенищев</a:t>
            </a:r>
            <a:r>
              <a:rPr kumimoji="0" lang="ru-RU" sz="1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-Кутузов. </a:t>
            </a: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Arial" pitchFamily="34" charset="0"/>
            </a:endParaRPr>
          </a:p>
        </p:txBody>
      </p:sp>
      <p:sp>
        <p:nvSpPr>
          <p:cNvPr id="3" name="Прямоугольник 2"/>
          <p:cNvSpPr/>
          <p:nvPr/>
        </p:nvSpPr>
        <p:spPr>
          <a:xfrm>
            <a:off x="-21262" y="5473005"/>
            <a:ext cx="9144001" cy="1384995"/>
          </a:xfrm>
          <a:prstGeom prst="rect">
            <a:avLst/>
          </a:prstGeom>
        </p:spPr>
        <p:txBody>
          <a:bodyPr wrap="square">
            <a:spAutoFit/>
          </a:bodyPr>
          <a:lstStyle/>
          <a:p>
            <a:pPr lvl="0" indent="449263" algn="just" eaLnBrk="0" fontAlgn="base" hangingPunct="0">
              <a:spcBef>
                <a:spcPct val="0"/>
              </a:spcBef>
              <a:spcAft>
                <a:spcPct val="0"/>
              </a:spcAft>
            </a:pPr>
            <a:r>
              <a:rPr lang="ru-RU" sz="1400" dirty="0">
                <a:solidFill>
                  <a:prstClr val="black"/>
                </a:solidFill>
                <a:latin typeface="Times New Roman" panose="02020603050405020304" pitchFamily="18" charset="0"/>
                <a:ea typeface="Calibri" pitchFamily="34" charset="0"/>
                <a:cs typeface="Times New Roman" panose="02020603050405020304" pitchFamily="18" charset="0"/>
              </a:rPr>
              <a:t>Директор придавал большое значение обучению кадет практике морского дела, искусству судовождения и морских эволюций, изучению французского, английского и немецкого языков, поскольку морскому офицеру по долгу службы часто приходилось вступать в контакт с </a:t>
            </a:r>
            <a:r>
              <a:rPr lang="ru-RU" sz="1400" dirty="0">
                <a:solidFill>
                  <a:prstClr val="black"/>
                </a:solidFill>
                <a:latin typeface="Times New Roman" panose="02020603050405020304" pitchFamily="18" charset="0"/>
                <a:cs typeface="Times New Roman" panose="02020603050405020304" pitchFamily="18" charset="0"/>
              </a:rPr>
              <a:t>иностранцами и, кроме того, необходимо было знакомиться с книгами о мореплавании, которых на русском языке практически не публиковалось. </a:t>
            </a:r>
            <a:r>
              <a:rPr lang="ru-RU" sz="1400" dirty="0" err="1">
                <a:solidFill>
                  <a:prstClr val="black"/>
                </a:solidFill>
                <a:latin typeface="Times New Roman" panose="02020603050405020304" pitchFamily="18" charset="0"/>
                <a:cs typeface="Times New Roman" panose="02020603050405020304" pitchFamily="18" charset="0"/>
              </a:rPr>
              <a:t>И.Л.Голенищеву</a:t>
            </a:r>
            <a:r>
              <a:rPr lang="ru-RU" sz="1400" dirty="0">
                <a:solidFill>
                  <a:prstClr val="black"/>
                </a:solidFill>
                <a:latin typeface="Times New Roman" panose="02020603050405020304" pitchFamily="18" charset="0"/>
                <a:cs typeface="Times New Roman" panose="02020603050405020304" pitchFamily="18" charset="0"/>
              </a:rPr>
              <a:t>-Кутузову удалось открыть в корпусе типографию для печатания книг и морских карт и даже восстановить  геодезический класс, необходимый для описи берегов и земель, снятия планов, описи лесов.  </a:t>
            </a:r>
          </a:p>
        </p:txBody>
      </p:sp>
      <p:pic>
        <p:nvPicPr>
          <p:cNvPr id="6"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0651" y="58602"/>
            <a:ext cx="792088" cy="792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9889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82013"/>
            <a:ext cx="8229600" cy="712081"/>
          </a:xfrm>
        </p:spPr>
        <p:txBody>
          <a:bodyPr>
            <a:noAutofit/>
          </a:bodyPr>
          <a:lstStyle/>
          <a:p>
            <a:r>
              <a:rPr lang="ru-RU" sz="54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Гардемарин</a:t>
            </a:r>
            <a:endParaRPr lang="ru-RU" sz="5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43" y="1124745"/>
            <a:ext cx="3960440" cy="5548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815759" y="905618"/>
            <a:ext cx="5256584" cy="5755422"/>
          </a:xfrm>
          <a:prstGeom prst="rect">
            <a:avLst/>
          </a:prstGeom>
        </p:spPr>
        <p:txBody>
          <a:bodyPr wrap="square">
            <a:spAutoFit/>
          </a:bodyPr>
          <a:lstStyle/>
          <a:p>
            <a:pPr algn="just"/>
            <a:r>
              <a:rPr lang="ru-RU" sz="1600" dirty="0" smtClean="0">
                <a:latin typeface="Times New Roman" panose="02020603050405020304" pitchFamily="18" charset="0"/>
                <a:cs typeface="Times New Roman" panose="02020603050405020304" pitchFamily="18" charset="0"/>
              </a:rPr>
              <a:t>	Слово </a:t>
            </a:r>
            <a:r>
              <a:rPr lang="ru-RU" sz="1600" dirty="0">
                <a:latin typeface="Times New Roman" panose="02020603050405020304" pitchFamily="18" charset="0"/>
                <a:cs typeface="Times New Roman" panose="02020603050405020304" pitchFamily="18" charset="0"/>
              </a:rPr>
              <a:t>"гардемарин" происходит от двух французских слов: "гарда" — защита и "марин" — море. Получается, что гардемарины — защитники моря.</a:t>
            </a:r>
          </a:p>
          <a:p>
            <a:pPr algn="just"/>
            <a:r>
              <a:rPr lang="ru-RU" sz="1600" dirty="0" smtClean="0">
                <a:latin typeface="Times New Roman" panose="02020603050405020304" pitchFamily="18" charset="0"/>
                <a:cs typeface="Times New Roman" panose="02020603050405020304" pitchFamily="18" charset="0"/>
              </a:rPr>
              <a:t>	Гардемарин </a:t>
            </a:r>
            <a:r>
              <a:rPr lang="ru-RU" sz="1600" dirty="0">
                <a:latin typeface="Times New Roman" panose="02020603050405020304" pitchFamily="18" charset="0"/>
                <a:cs typeface="Times New Roman" panose="02020603050405020304" pitchFamily="18" charset="0"/>
              </a:rPr>
              <a:t>– это звание, введенное на флоте по указу Петра I в 1716 г., присваивалось выпускникам Академии Морской гвардии, зачисленным в гардемаринскую роту. В 1715 году в Петербурге была открыта Морская академия, сыгравшая большую роль в воспитании отечественных кадров морских офицеров. В ней наряду с навигацией, артиллерией, фортификацией, географией, рисованием и "воинским обучением мушкетами и на рапирах" обучали также и математике, которая считалась важным предметом для познания морского дела. С 1718 года, когда численность учащихся в Академии достигла 865, морских офицеров стала готовить и гардемаринская рота, куда первоначально зачислялись лучшие воспитанники Академии на последних годах обучения. Для практики гардемарины направлялись на Балтийский флот и за границу; служба была матросская и без всяких поблажек, хотя по своему происхождению большинство из них принадлежало к дворянству. На судах гардемарины числились на положении "нижних чинов"</a:t>
            </a:r>
          </a:p>
        </p:txBody>
      </p:sp>
      <p:pic>
        <p:nvPicPr>
          <p:cNvPr id="5"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093" y="113530"/>
            <a:ext cx="792088" cy="792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035640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3184" y="22385"/>
            <a:ext cx="7427168" cy="1143000"/>
          </a:xfrm>
        </p:spPr>
        <p:txBody>
          <a:bodyPr>
            <a:normAutofit fontScale="90000"/>
          </a:bodyPr>
          <a:lstStyle/>
          <a:p>
            <a:pPr algn="ctr"/>
            <a:r>
              <a:rPr lang="ru-RU" sz="36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Воспитанники Морского кадетского корпуса в формах разных эпох</a:t>
            </a:r>
            <a:endParaRPr lang="ru-RU" sz="36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28800"/>
            <a:ext cx="4816731" cy="31683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4" name="Прямоугольник 3"/>
          <p:cNvSpPr/>
          <p:nvPr/>
        </p:nvSpPr>
        <p:spPr>
          <a:xfrm>
            <a:off x="5183560" y="1196752"/>
            <a:ext cx="3960440" cy="3754874"/>
          </a:xfrm>
          <a:prstGeom prst="rect">
            <a:avLst/>
          </a:prstGeom>
        </p:spPr>
        <p:txBody>
          <a:bodyPr wrap="square">
            <a:spAutoFit/>
          </a:bodyPr>
          <a:lstStyle/>
          <a:p>
            <a:pPr algn="just"/>
            <a:r>
              <a:rPr lang="ru-RU" sz="1700" dirty="0" smtClean="0">
                <a:latin typeface="Times New Roman" panose="02020603050405020304" pitchFamily="18" charset="0"/>
                <a:cs typeface="Times New Roman" panose="02020603050405020304" pitchFamily="18" charset="0"/>
              </a:rPr>
              <a:t>	В </a:t>
            </a:r>
            <a:r>
              <a:rPr lang="ru-RU" sz="1700" dirty="0">
                <a:latin typeface="Times New Roman" panose="02020603050405020304" pitchFamily="18" charset="0"/>
                <a:cs typeface="Times New Roman" panose="02020603050405020304" pitchFamily="18" charset="0"/>
              </a:rPr>
              <a:t>1762 году установлен </a:t>
            </a:r>
            <a:r>
              <a:rPr lang="ru-RU" sz="1700" b="1" u="sng"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мундир</a:t>
            </a:r>
            <a:r>
              <a:rPr lang="ru-RU" sz="1700" dirty="0" smtClean="0">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ru-RU" sz="1700" dirty="0" smtClean="0">
                <a:latin typeface="Times New Roman" panose="02020603050405020304" pitchFamily="18" charset="0"/>
                <a:cs typeface="Times New Roman" panose="02020603050405020304" pitchFamily="18" charset="0"/>
              </a:rPr>
              <a:t>шляпы</a:t>
            </a:r>
            <a:r>
              <a:rPr lang="ru-RU" sz="1700" dirty="0">
                <a:latin typeface="Times New Roman" panose="02020603050405020304" pitchFamily="18" charset="0"/>
                <a:cs typeface="Times New Roman" panose="02020603050405020304" pitchFamily="18" charset="0"/>
              </a:rPr>
              <a:t>, обшитые узким </a:t>
            </a:r>
            <a:r>
              <a:rPr lang="ru-RU" sz="1700" dirty="0" smtClean="0">
                <a:latin typeface="Times New Roman" panose="02020603050405020304" pitchFamily="18" charset="0"/>
                <a:cs typeface="Times New Roman" panose="02020603050405020304" pitchFamily="18" charset="0"/>
              </a:rPr>
              <a:t>позументом;</a:t>
            </a:r>
          </a:p>
          <a:p>
            <a:pPr marL="285750" indent="-285750" algn="just">
              <a:buFont typeface="Arial" panose="020B0604020202020204" pitchFamily="34" charset="0"/>
              <a:buChar char="•"/>
            </a:pPr>
            <a:r>
              <a:rPr lang="ru-RU" sz="1700" dirty="0" smtClean="0">
                <a:latin typeface="Times New Roman" panose="02020603050405020304" pitchFamily="18" charset="0"/>
                <a:cs typeface="Times New Roman" panose="02020603050405020304" pitchFamily="18" charset="0"/>
              </a:rPr>
              <a:t>кафтаны </a:t>
            </a:r>
            <a:r>
              <a:rPr lang="ru-RU" sz="1700" dirty="0">
                <a:latin typeface="Times New Roman" panose="02020603050405020304" pitchFamily="18" charset="0"/>
                <a:cs typeface="Times New Roman" panose="02020603050405020304" pitchFamily="18" charset="0"/>
              </a:rPr>
              <a:t>и штаны зеленого сукна с обшлагами и воротником из белого сукна; </a:t>
            </a:r>
            <a:endParaRPr lang="ru-RU" sz="1700"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ru-RU" sz="1700" dirty="0" smtClean="0">
                <a:latin typeface="Times New Roman" panose="02020603050405020304" pitchFamily="18" charset="0"/>
                <a:cs typeface="Times New Roman" panose="02020603050405020304" pitchFamily="18" charset="0"/>
              </a:rPr>
              <a:t>камзолы </a:t>
            </a:r>
            <a:r>
              <a:rPr lang="ru-RU" sz="1700" dirty="0">
                <a:latin typeface="Times New Roman" panose="02020603050405020304" pitchFamily="18" charset="0"/>
                <a:cs typeface="Times New Roman" panose="02020603050405020304" pitchFamily="18" charset="0"/>
              </a:rPr>
              <a:t>белого сукна. пуговицы медные. </a:t>
            </a:r>
          </a:p>
          <a:p>
            <a:pPr algn="just"/>
            <a:r>
              <a:rPr lang="ru-RU" sz="1700" b="1" u="sng"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Для вседневной носки:</a:t>
            </a:r>
            <a:r>
              <a:rPr lang="ru-RU" sz="1700" dirty="0">
                <a:latin typeface="Times New Roman" panose="02020603050405020304" pitchFamily="18" charset="0"/>
                <a:cs typeface="Times New Roman" panose="02020603050405020304" pitchFamily="18" charset="0"/>
              </a:rPr>
              <a:t> </a:t>
            </a:r>
            <a:endParaRPr lang="ru-RU" sz="1700"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ru-RU" sz="1700" dirty="0" smtClean="0">
                <a:latin typeface="Times New Roman" panose="02020603050405020304" pitchFamily="18" charset="0"/>
                <a:cs typeface="Times New Roman" panose="02020603050405020304" pitchFamily="18" charset="0"/>
              </a:rPr>
              <a:t>сюртук </a:t>
            </a:r>
            <a:r>
              <a:rPr lang="ru-RU" sz="1700" dirty="0">
                <a:latin typeface="Times New Roman" panose="02020603050405020304" pitchFamily="18" charset="0"/>
                <a:cs typeface="Times New Roman" panose="02020603050405020304" pitchFamily="18" charset="0"/>
              </a:rPr>
              <a:t>зеленого ординарного сукна с белыми обшлагами и воротниками, подбой - белый; </a:t>
            </a:r>
            <a:endParaRPr lang="ru-RU" sz="1700"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ru-RU" sz="1700" dirty="0" smtClean="0">
                <a:latin typeface="Times New Roman" panose="02020603050405020304" pitchFamily="18" charset="0"/>
                <a:cs typeface="Times New Roman" panose="02020603050405020304" pitchFamily="18" charset="0"/>
              </a:rPr>
              <a:t>камзол </a:t>
            </a:r>
            <a:r>
              <a:rPr lang="ru-RU" sz="1700" dirty="0">
                <a:latin typeface="Times New Roman" panose="02020603050405020304" pitchFamily="18" charset="0"/>
                <a:cs typeface="Times New Roman" panose="02020603050405020304" pitchFamily="18" charset="0"/>
              </a:rPr>
              <a:t>и штаны из белого </a:t>
            </a:r>
            <a:r>
              <a:rPr lang="ru-RU" sz="1700" dirty="0" err="1" smtClean="0">
                <a:latin typeface="Times New Roman" panose="02020603050405020304" pitchFamily="18" charset="0"/>
                <a:cs typeface="Times New Roman" panose="02020603050405020304" pitchFamily="18" charset="0"/>
              </a:rPr>
              <a:t>каламенка</a:t>
            </a:r>
            <a:r>
              <a:rPr lang="ru-RU" sz="1700" dirty="0">
                <a:latin typeface="Times New Roman" panose="02020603050405020304" pitchFamily="18" charset="0"/>
                <a:cs typeface="Times New Roman" panose="02020603050405020304" pitchFamily="18" charset="0"/>
              </a:rPr>
              <a:t>;</a:t>
            </a:r>
            <a:endParaRPr lang="ru-RU" sz="1700" dirty="0" smtClean="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ru-RU" sz="1700" dirty="0" smtClean="0">
                <a:latin typeface="Times New Roman" panose="02020603050405020304" pitchFamily="18" charset="0"/>
                <a:cs typeface="Times New Roman" panose="02020603050405020304" pitchFamily="18" charset="0"/>
              </a:rPr>
              <a:t>пуговицы </a:t>
            </a:r>
            <a:r>
              <a:rPr lang="ru-RU" sz="1700" dirty="0">
                <a:latin typeface="Times New Roman" panose="02020603050405020304" pitchFamily="18" charset="0"/>
                <a:cs typeface="Times New Roman" panose="02020603050405020304" pitchFamily="18" charset="0"/>
              </a:rPr>
              <a:t>медные</a:t>
            </a:r>
            <a:r>
              <a:rPr lang="ru-RU" sz="1700" dirty="0" smtClean="0">
                <a:latin typeface="Times New Roman" panose="02020603050405020304" pitchFamily="18" charset="0"/>
                <a:cs typeface="Times New Roman" panose="02020603050405020304" pitchFamily="18" charset="0"/>
              </a:rPr>
              <a:t>.</a:t>
            </a:r>
            <a:endParaRPr lang="ru-RU" sz="1700"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251520" y="4951626"/>
            <a:ext cx="8712968" cy="1754326"/>
          </a:xfrm>
          <a:prstGeom prst="rect">
            <a:avLst/>
          </a:prstGeom>
        </p:spPr>
        <p:txBody>
          <a:bodyPr wrap="square">
            <a:spAutoFit/>
          </a:bodyPr>
          <a:lstStyle/>
          <a:p>
            <a:pPr lvl="0" algn="just"/>
            <a:r>
              <a:rPr lang="ru-RU" dirty="0" smtClean="0">
                <a:solidFill>
                  <a:prstClr val="black"/>
                </a:solidFill>
                <a:latin typeface="Times New Roman" panose="02020603050405020304" pitchFamily="18" charset="0"/>
                <a:cs typeface="Times New Roman" panose="02020603050405020304" pitchFamily="18" charset="0"/>
              </a:rPr>
              <a:t>	На </a:t>
            </a:r>
            <a:r>
              <a:rPr lang="ru-RU" dirty="0">
                <a:solidFill>
                  <a:prstClr val="black"/>
                </a:solidFill>
                <a:latin typeface="Times New Roman" panose="02020603050405020304" pitchFamily="18" charset="0"/>
                <a:cs typeface="Times New Roman" panose="02020603050405020304" pitchFamily="18" charset="0"/>
              </a:rPr>
              <a:t>мундирах нашит позумент на воротнике и обшлагах по краям в один ряд; </a:t>
            </a:r>
            <a:r>
              <a:rPr lang="ru-RU" dirty="0" smtClean="0">
                <a:solidFill>
                  <a:prstClr val="black"/>
                </a:solidFill>
                <a:latin typeface="Times New Roman" panose="02020603050405020304" pitchFamily="18" charset="0"/>
                <a:cs typeface="Times New Roman" panose="02020603050405020304" pitchFamily="18" charset="0"/>
              </a:rPr>
              <a:t>дополнительно </a:t>
            </a:r>
            <a:r>
              <a:rPr lang="ru-RU" dirty="0">
                <a:solidFill>
                  <a:prstClr val="black"/>
                </a:solidFill>
                <a:latin typeface="Times New Roman" panose="02020603050405020304" pitchFamily="18" charset="0"/>
                <a:cs typeface="Times New Roman" panose="02020603050405020304" pitchFamily="18" charset="0"/>
              </a:rPr>
              <a:t>позумент по петлям на обшлагах; </a:t>
            </a:r>
            <a:r>
              <a:rPr lang="ru-RU" dirty="0" smtClean="0">
                <a:solidFill>
                  <a:prstClr val="black"/>
                </a:solidFill>
                <a:latin typeface="Times New Roman" panose="02020603050405020304" pitchFamily="18" charset="0"/>
                <a:cs typeface="Times New Roman" panose="02020603050405020304" pitchFamily="18" charset="0"/>
              </a:rPr>
              <a:t>позумент </a:t>
            </a:r>
            <a:r>
              <a:rPr lang="ru-RU" dirty="0">
                <a:solidFill>
                  <a:prstClr val="black"/>
                </a:solidFill>
                <a:latin typeface="Times New Roman" panose="02020603050405020304" pitchFamily="18" charset="0"/>
                <a:cs typeface="Times New Roman" panose="02020603050405020304" pitchFamily="18" charset="0"/>
              </a:rPr>
              <a:t>на обшлагах: капралам в 2 ряда, подпрапорщикам и фурьерам в три ряда, а сержантам в четыре ряда.</a:t>
            </a:r>
          </a:p>
          <a:p>
            <a:pPr lvl="0" algn="just"/>
            <a:r>
              <a:rPr lang="ru-RU" dirty="0" smtClean="0">
                <a:solidFill>
                  <a:prstClr val="black"/>
                </a:solidFill>
                <a:latin typeface="Times New Roman" panose="02020603050405020304" pitchFamily="18" charset="0"/>
                <a:cs typeface="Times New Roman" panose="02020603050405020304" pitchFamily="18" charset="0"/>
              </a:rPr>
              <a:t>	Штаб- </a:t>
            </a:r>
            <a:r>
              <a:rPr lang="ru-RU" dirty="0">
                <a:solidFill>
                  <a:prstClr val="black"/>
                </a:solidFill>
                <a:latin typeface="Times New Roman" panose="02020603050405020304" pitchFamily="18" charset="0"/>
                <a:cs typeface="Times New Roman" panose="02020603050405020304" pitchFamily="18" charset="0"/>
              </a:rPr>
              <a:t>и обер-офицерам иметь мундиры такого же цвета, как кадетам положено, а позумент на мундирах иметь, как у офицеров на флоте. Офицерский шарф - зеленый с серебром. </a:t>
            </a:r>
          </a:p>
        </p:txBody>
      </p:sp>
      <p:pic>
        <p:nvPicPr>
          <p:cNvPr id="6"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00" y="188640"/>
            <a:ext cx="792088" cy="792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9740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 y="0"/>
            <a:ext cx="8229600" cy="997833"/>
          </a:xfrm>
        </p:spPr>
        <p:txBody>
          <a:bodyPr>
            <a:normAutofit/>
          </a:bodyPr>
          <a:lstStyle/>
          <a:p>
            <a:r>
              <a:rPr lang="ru-RU" sz="54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Елизавета Петровна</a:t>
            </a:r>
            <a:endParaRPr lang="ru-RU" sz="5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24743"/>
            <a:ext cx="4202074" cy="554729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415165" y="1482343"/>
            <a:ext cx="4500590" cy="4832092"/>
          </a:xfrm>
          <a:prstGeom prst="rect">
            <a:avLst/>
          </a:prstGeom>
        </p:spPr>
        <p:txBody>
          <a:bodyPr wrap="square">
            <a:spAutoFit/>
          </a:bodyPr>
          <a:lstStyle/>
          <a:p>
            <a:pPr algn="ctr"/>
            <a:r>
              <a:rPr lang="ru-RU" sz="2800" b="1" dirty="0">
                <a:latin typeface="Times New Roman" panose="02020603050405020304" pitchFamily="18" charset="0"/>
                <a:cs typeface="Times New Roman" panose="02020603050405020304" pitchFamily="18" charset="0"/>
              </a:rPr>
              <a:t>Р</a:t>
            </a:r>
            <a:r>
              <a:rPr lang="ru-RU" sz="2800" b="1" dirty="0" smtClean="0">
                <a:latin typeface="Times New Roman" panose="02020603050405020304" pitchFamily="18" charset="0"/>
                <a:cs typeface="Times New Roman" panose="02020603050405020304" pitchFamily="18" charset="0"/>
              </a:rPr>
              <a:t>оссийская </a:t>
            </a:r>
            <a:r>
              <a:rPr lang="ru-RU" sz="2800" b="1" dirty="0">
                <a:latin typeface="Times New Roman" panose="02020603050405020304" pitchFamily="18" charset="0"/>
                <a:cs typeface="Times New Roman" panose="02020603050405020304" pitchFamily="18" charset="0"/>
              </a:rPr>
              <a:t>императрица с 1742 по 1761 гг. </a:t>
            </a:r>
            <a:endParaRPr lang="ru-RU" sz="2800" b="1" dirty="0" smtClean="0">
              <a:latin typeface="Times New Roman" panose="02020603050405020304" pitchFamily="18" charset="0"/>
              <a:cs typeface="Times New Roman" panose="02020603050405020304" pitchFamily="18" charset="0"/>
            </a:endParaRPr>
          </a:p>
          <a:p>
            <a:pPr algn="ctr"/>
            <a:r>
              <a:rPr lang="ru-RU" sz="2800" b="1" dirty="0" smtClean="0">
                <a:latin typeface="Times New Roman" panose="02020603050405020304" pitchFamily="18" charset="0"/>
                <a:cs typeface="Times New Roman" panose="02020603050405020304" pitchFamily="18" charset="0"/>
              </a:rPr>
              <a:t>15 </a:t>
            </a:r>
            <a:r>
              <a:rPr lang="ru-RU" sz="2800" b="1" dirty="0">
                <a:latin typeface="Times New Roman" panose="02020603050405020304" pitchFamily="18" charset="0"/>
                <a:cs typeface="Times New Roman" panose="02020603050405020304" pitchFamily="18" charset="0"/>
              </a:rPr>
              <a:t>декабря 1752 г. ею был подписан указ, в соответствии с которым Морская академия была преобразована в «Морской шляхетский кадетский корпус», по образцу сухопутного кадетского корпуса.</a:t>
            </a:r>
          </a:p>
        </p:txBody>
      </p:sp>
      <p:pic>
        <p:nvPicPr>
          <p:cNvPr id="5"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0430" y="188640"/>
            <a:ext cx="792088" cy="792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82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3" y="188640"/>
            <a:ext cx="8172400" cy="997833"/>
          </a:xfrm>
        </p:spPr>
        <p:txBody>
          <a:bodyPr>
            <a:normAutofit fontScale="90000"/>
          </a:bodyPr>
          <a:lstStyle/>
          <a:p>
            <a:pPr algn="ctr"/>
            <a:r>
              <a:rPr lang="ru-RU" sz="36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Учебные предметы, изучаемые в морском Шляхетском кадетском корпусе</a:t>
            </a:r>
            <a:endParaRPr lang="ru-RU" sz="36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12774"/>
            <a:ext cx="5232508" cy="3528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5652120" y="1412776"/>
            <a:ext cx="3344352" cy="4770537"/>
          </a:xfrm>
          <a:prstGeom prst="rect">
            <a:avLst/>
          </a:prstGeom>
        </p:spPr>
        <p:txBody>
          <a:bodyPr wrap="square">
            <a:spAutoFit/>
          </a:bodyPr>
          <a:lstStyle/>
          <a:p>
            <a:r>
              <a:rPr lang="ru-RU" sz="1600" b="1" dirty="0" smtClean="0">
                <a:solidFill>
                  <a:srgbClr val="002060"/>
                </a:solidFill>
                <a:latin typeface="Times New Roman" panose="02020603050405020304" pitchFamily="18" charset="0"/>
                <a:cs typeface="Times New Roman" panose="02020603050405020304" pitchFamily="18" charset="0"/>
              </a:rPr>
              <a:t>1. География</a:t>
            </a:r>
            <a:r>
              <a:rPr lang="ru-RU" sz="1600" b="1" dirty="0">
                <a:solidFill>
                  <a:srgbClr val="002060"/>
                </a:solidFill>
                <a:latin typeface="Times New Roman" panose="02020603050405020304" pitchFamily="18" charset="0"/>
                <a:cs typeface="Times New Roman" panose="02020603050405020304" pitchFamily="18" charset="0"/>
              </a:rPr>
              <a:t>, </a:t>
            </a:r>
          </a:p>
          <a:p>
            <a:r>
              <a:rPr lang="ru-RU" sz="1600" b="1" dirty="0" smtClean="0">
                <a:solidFill>
                  <a:srgbClr val="002060"/>
                </a:solidFill>
                <a:latin typeface="Times New Roman" panose="02020603050405020304" pitchFamily="18" charset="0"/>
                <a:cs typeface="Times New Roman" panose="02020603050405020304" pitchFamily="18" charset="0"/>
              </a:rPr>
              <a:t>2. Хронология</a:t>
            </a:r>
            <a:endParaRPr lang="ru-RU" sz="1600" b="1" dirty="0">
              <a:solidFill>
                <a:srgbClr val="002060"/>
              </a:solidFill>
              <a:latin typeface="Times New Roman" panose="02020603050405020304" pitchFamily="18" charset="0"/>
              <a:cs typeface="Times New Roman" panose="02020603050405020304" pitchFamily="18" charset="0"/>
            </a:endParaRPr>
          </a:p>
          <a:p>
            <a:r>
              <a:rPr lang="ru-RU" sz="1600" b="1" dirty="0" smtClean="0">
                <a:solidFill>
                  <a:srgbClr val="002060"/>
                </a:solidFill>
                <a:latin typeface="Times New Roman" panose="02020603050405020304" pitchFamily="18" charset="0"/>
                <a:cs typeface="Times New Roman" panose="02020603050405020304" pitchFamily="18" charset="0"/>
              </a:rPr>
              <a:t>3. История</a:t>
            </a:r>
            <a:endParaRPr lang="ru-RU" sz="1600" b="1" dirty="0">
              <a:solidFill>
                <a:srgbClr val="002060"/>
              </a:solidFill>
              <a:latin typeface="Times New Roman" panose="02020603050405020304" pitchFamily="18" charset="0"/>
              <a:cs typeface="Times New Roman" panose="02020603050405020304" pitchFamily="18" charset="0"/>
            </a:endParaRPr>
          </a:p>
          <a:p>
            <a:r>
              <a:rPr lang="ru-RU" sz="1600" b="1" dirty="0" smtClean="0">
                <a:solidFill>
                  <a:srgbClr val="002060"/>
                </a:solidFill>
                <a:latin typeface="Times New Roman" panose="02020603050405020304" pitchFamily="18" charset="0"/>
                <a:cs typeface="Times New Roman" panose="02020603050405020304" pitchFamily="18" charset="0"/>
              </a:rPr>
              <a:t>4. Мифология</a:t>
            </a:r>
            <a:endParaRPr lang="ru-RU" sz="1600" b="1" dirty="0">
              <a:solidFill>
                <a:srgbClr val="002060"/>
              </a:solidFill>
              <a:latin typeface="Times New Roman" panose="02020603050405020304" pitchFamily="18" charset="0"/>
              <a:cs typeface="Times New Roman" panose="02020603050405020304" pitchFamily="18" charset="0"/>
            </a:endParaRPr>
          </a:p>
          <a:p>
            <a:r>
              <a:rPr lang="ru-RU" sz="1600" b="1" dirty="0" smtClean="0">
                <a:solidFill>
                  <a:srgbClr val="002060"/>
                </a:solidFill>
                <a:latin typeface="Times New Roman" panose="02020603050405020304" pitchFamily="18" charset="0"/>
                <a:cs typeface="Times New Roman" panose="02020603050405020304" pitchFamily="18" charset="0"/>
              </a:rPr>
              <a:t>5. Арифметика</a:t>
            </a:r>
            <a:endParaRPr lang="ru-RU" sz="1600" b="1" dirty="0">
              <a:solidFill>
                <a:srgbClr val="002060"/>
              </a:solidFill>
              <a:latin typeface="Times New Roman" panose="02020603050405020304" pitchFamily="18" charset="0"/>
              <a:cs typeface="Times New Roman" panose="02020603050405020304" pitchFamily="18" charset="0"/>
            </a:endParaRPr>
          </a:p>
          <a:p>
            <a:r>
              <a:rPr lang="ru-RU" sz="1600" b="1" dirty="0" smtClean="0">
                <a:solidFill>
                  <a:srgbClr val="002060"/>
                </a:solidFill>
                <a:latin typeface="Times New Roman" panose="02020603050405020304" pitchFamily="18" charset="0"/>
                <a:cs typeface="Times New Roman" panose="02020603050405020304" pitchFamily="18" charset="0"/>
              </a:rPr>
              <a:t>6. Геометрия</a:t>
            </a:r>
            <a:endParaRPr lang="ru-RU" sz="1600" b="1" dirty="0">
              <a:solidFill>
                <a:srgbClr val="002060"/>
              </a:solidFill>
              <a:latin typeface="Times New Roman" panose="02020603050405020304" pitchFamily="18" charset="0"/>
              <a:cs typeface="Times New Roman" panose="02020603050405020304" pitchFamily="18" charset="0"/>
            </a:endParaRPr>
          </a:p>
          <a:p>
            <a:r>
              <a:rPr lang="ru-RU" sz="1600" b="1" dirty="0" smtClean="0">
                <a:solidFill>
                  <a:srgbClr val="002060"/>
                </a:solidFill>
                <a:latin typeface="Times New Roman" panose="02020603050405020304" pitchFamily="18" charset="0"/>
                <a:cs typeface="Times New Roman" panose="02020603050405020304" pitchFamily="18" charset="0"/>
              </a:rPr>
              <a:t>7. Старославянский </a:t>
            </a:r>
            <a:r>
              <a:rPr lang="ru-RU" sz="1600" b="1" dirty="0">
                <a:solidFill>
                  <a:srgbClr val="002060"/>
                </a:solidFill>
                <a:latin typeface="Times New Roman" panose="02020603050405020304" pitchFamily="18" charset="0"/>
                <a:cs typeface="Times New Roman" panose="02020603050405020304" pitchFamily="18" charset="0"/>
              </a:rPr>
              <a:t>язык</a:t>
            </a:r>
          </a:p>
          <a:p>
            <a:r>
              <a:rPr lang="ru-RU" sz="1600" b="1" dirty="0" smtClean="0">
                <a:solidFill>
                  <a:srgbClr val="002060"/>
                </a:solidFill>
                <a:latin typeface="Times New Roman" panose="02020603050405020304" pitchFamily="18" charset="0"/>
                <a:cs typeface="Times New Roman" panose="02020603050405020304" pitchFamily="18" charset="0"/>
              </a:rPr>
              <a:t>8. Латинский </a:t>
            </a:r>
            <a:r>
              <a:rPr lang="ru-RU" sz="1600" b="1" dirty="0">
                <a:solidFill>
                  <a:srgbClr val="002060"/>
                </a:solidFill>
                <a:latin typeface="Times New Roman" panose="02020603050405020304" pitchFamily="18" charset="0"/>
                <a:cs typeface="Times New Roman" panose="02020603050405020304" pitchFamily="18" charset="0"/>
              </a:rPr>
              <a:t>язык</a:t>
            </a:r>
          </a:p>
          <a:p>
            <a:r>
              <a:rPr lang="ru-RU" sz="1600" b="1" dirty="0" smtClean="0">
                <a:solidFill>
                  <a:srgbClr val="002060"/>
                </a:solidFill>
                <a:latin typeface="Times New Roman" panose="02020603050405020304" pitchFamily="18" charset="0"/>
                <a:cs typeface="Times New Roman" panose="02020603050405020304" pitchFamily="18" charset="0"/>
              </a:rPr>
              <a:t>9. Иностранные </a:t>
            </a:r>
            <a:r>
              <a:rPr lang="ru-RU" sz="1600" b="1" dirty="0">
                <a:solidFill>
                  <a:srgbClr val="002060"/>
                </a:solidFill>
                <a:latin typeface="Times New Roman" panose="02020603050405020304" pitchFamily="18" charset="0"/>
                <a:cs typeface="Times New Roman" panose="02020603050405020304" pitchFamily="18" charset="0"/>
              </a:rPr>
              <a:t>языки (французский, немецкий, английский)</a:t>
            </a:r>
          </a:p>
          <a:p>
            <a:r>
              <a:rPr lang="ru-RU" sz="1600" b="1" dirty="0" smtClean="0">
                <a:solidFill>
                  <a:srgbClr val="002060"/>
                </a:solidFill>
                <a:latin typeface="Times New Roman" panose="02020603050405020304" pitchFamily="18" charset="0"/>
                <a:cs typeface="Times New Roman" panose="02020603050405020304" pitchFamily="18" charset="0"/>
              </a:rPr>
              <a:t>10. Основы </a:t>
            </a:r>
            <a:r>
              <a:rPr lang="ru-RU" sz="1600" b="1" dirty="0">
                <a:solidFill>
                  <a:srgbClr val="002060"/>
                </a:solidFill>
                <a:latin typeface="Times New Roman" panose="02020603050405020304" pitchFamily="18" charset="0"/>
                <a:cs typeface="Times New Roman" panose="02020603050405020304" pitchFamily="18" charset="0"/>
              </a:rPr>
              <a:t>военной и гражданской архитектуры</a:t>
            </a:r>
          </a:p>
          <a:p>
            <a:r>
              <a:rPr lang="ru-RU" sz="1600" b="1" dirty="0" smtClean="0">
                <a:solidFill>
                  <a:srgbClr val="002060"/>
                </a:solidFill>
                <a:latin typeface="Times New Roman" panose="02020603050405020304" pitchFamily="18" charset="0"/>
                <a:cs typeface="Times New Roman" panose="02020603050405020304" pitchFamily="18" charset="0"/>
              </a:rPr>
              <a:t>11. Бухгалтерия</a:t>
            </a:r>
            <a:endParaRPr lang="ru-RU" sz="1600" b="1" dirty="0">
              <a:solidFill>
                <a:srgbClr val="002060"/>
              </a:solidFill>
              <a:latin typeface="Times New Roman" panose="02020603050405020304" pitchFamily="18" charset="0"/>
              <a:cs typeface="Times New Roman" panose="02020603050405020304" pitchFamily="18" charset="0"/>
            </a:endParaRPr>
          </a:p>
          <a:p>
            <a:r>
              <a:rPr lang="ru-RU" sz="1600" b="1" dirty="0" smtClean="0">
                <a:solidFill>
                  <a:srgbClr val="002060"/>
                </a:solidFill>
                <a:latin typeface="Times New Roman" panose="02020603050405020304" pitchFamily="18" charset="0"/>
                <a:cs typeface="Times New Roman" panose="02020603050405020304" pitchFamily="18" charset="0"/>
              </a:rPr>
              <a:t>12. Фортификация</a:t>
            </a:r>
            <a:endParaRPr lang="ru-RU" sz="1600" b="1" dirty="0">
              <a:solidFill>
                <a:srgbClr val="002060"/>
              </a:solidFill>
              <a:latin typeface="Times New Roman" panose="02020603050405020304" pitchFamily="18" charset="0"/>
              <a:cs typeface="Times New Roman" panose="02020603050405020304" pitchFamily="18" charset="0"/>
            </a:endParaRPr>
          </a:p>
          <a:p>
            <a:r>
              <a:rPr lang="ru-RU" sz="1600" b="1" dirty="0" smtClean="0">
                <a:solidFill>
                  <a:srgbClr val="002060"/>
                </a:solidFill>
                <a:latin typeface="Times New Roman" panose="02020603050405020304" pitchFamily="18" charset="0"/>
                <a:cs typeface="Times New Roman" panose="02020603050405020304" pitchFamily="18" charset="0"/>
              </a:rPr>
              <a:t>13. Осада </a:t>
            </a:r>
            <a:r>
              <a:rPr lang="ru-RU" sz="1600" b="1" dirty="0">
                <a:solidFill>
                  <a:srgbClr val="002060"/>
                </a:solidFill>
                <a:latin typeface="Times New Roman" panose="02020603050405020304" pitchFamily="18" charset="0"/>
                <a:cs typeface="Times New Roman" panose="02020603050405020304" pitchFamily="18" charset="0"/>
              </a:rPr>
              <a:t>и оборона </a:t>
            </a:r>
            <a:r>
              <a:rPr lang="ru-RU" sz="1600" b="1" dirty="0" smtClean="0">
                <a:solidFill>
                  <a:srgbClr val="002060"/>
                </a:solidFill>
                <a:latin typeface="Times New Roman" panose="02020603050405020304" pitchFamily="18" charset="0"/>
                <a:cs typeface="Times New Roman" panose="02020603050405020304" pitchFamily="18" charset="0"/>
              </a:rPr>
              <a:t>крепостей</a:t>
            </a:r>
          </a:p>
          <a:p>
            <a:r>
              <a:rPr lang="ru-RU" sz="1600" b="1" dirty="0" smtClean="0">
                <a:solidFill>
                  <a:srgbClr val="002060"/>
                </a:solidFill>
                <a:latin typeface="Times New Roman" panose="02020603050405020304" pitchFamily="18" charset="0"/>
                <a:cs typeface="Times New Roman" panose="02020603050405020304" pitchFamily="18" charset="0"/>
              </a:rPr>
              <a:t>14. Артиллерия</a:t>
            </a:r>
          </a:p>
          <a:p>
            <a:r>
              <a:rPr lang="ru-RU" sz="1600" b="1" dirty="0" smtClean="0">
                <a:solidFill>
                  <a:srgbClr val="002060"/>
                </a:solidFill>
                <a:latin typeface="Times New Roman" panose="02020603050405020304" pitchFamily="18" charset="0"/>
                <a:cs typeface="Times New Roman" panose="02020603050405020304" pitchFamily="18" charset="0"/>
              </a:rPr>
              <a:t>15. Уставы</a:t>
            </a:r>
          </a:p>
          <a:p>
            <a:r>
              <a:rPr lang="ru-RU" sz="1600" b="1" dirty="0" smtClean="0">
                <a:solidFill>
                  <a:srgbClr val="002060"/>
                </a:solidFill>
                <a:latin typeface="Times New Roman" panose="02020603050405020304" pitchFamily="18" charset="0"/>
                <a:cs typeface="Times New Roman" panose="02020603050405020304" pitchFamily="18" charset="0"/>
              </a:rPr>
              <a:t>16. Генеалогия</a:t>
            </a:r>
          </a:p>
        </p:txBody>
      </p:sp>
      <p:sp>
        <p:nvSpPr>
          <p:cNvPr id="5" name="Прямоугольник 4"/>
          <p:cNvSpPr/>
          <p:nvPr/>
        </p:nvSpPr>
        <p:spPr>
          <a:xfrm>
            <a:off x="179512" y="4964190"/>
            <a:ext cx="1728192" cy="1569660"/>
          </a:xfrm>
          <a:prstGeom prst="rect">
            <a:avLst/>
          </a:prstGeom>
        </p:spPr>
        <p:txBody>
          <a:bodyPr wrap="square">
            <a:spAutoFit/>
          </a:bodyPr>
          <a:lstStyle/>
          <a:p>
            <a:pPr lvl="0"/>
            <a:r>
              <a:rPr lang="ru-RU" sz="1600" b="1" dirty="0">
                <a:solidFill>
                  <a:srgbClr val="002060"/>
                </a:solidFill>
                <a:latin typeface="Times New Roman" panose="02020603050405020304" pitchFamily="18" charset="0"/>
                <a:cs typeface="Times New Roman" panose="02020603050405020304" pitchFamily="18" charset="0"/>
              </a:rPr>
              <a:t>17. Риторика</a:t>
            </a:r>
          </a:p>
          <a:p>
            <a:pPr lvl="0"/>
            <a:r>
              <a:rPr lang="ru-RU" sz="1600" b="1" dirty="0">
                <a:solidFill>
                  <a:srgbClr val="002060"/>
                </a:solidFill>
                <a:latin typeface="Times New Roman" panose="02020603050405020304" pitchFamily="18" charset="0"/>
                <a:cs typeface="Times New Roman" panose="02020603050405020304" pitchFamily="18" charset="0"/>
              </a:rPr>
              <a:t>18. Мораль</a:t>
            </a:r>
          </a:p>
          <a:p>
            <a:pPr lvl="0"/>
            <a:r>
              <a:rPr lang="ru-RU" sz="1600" b="1" dirty="0">
                <a:solidFill>
                  <a:srgbClr val="002060"/>
                </a:solidFill>
                <a:latin typeface="Times New Roman" panose="02020603050405020304" pitchFamily="18" charset="0"/>
                <a:cs typeface="Times New Roman" panose="02020603050405020304" pitchFamily="18" charset="0"/>
              </a:rPr>
              <a:t>19. Геральдика </a:t>
            </a:r>
          </a:p>
          <a:p>
            <a:pPr lvl="0"/>
            <a:r>
              <a:rPr lang="ru-RU" sz="1600" b="1" dirty="0">
                <a:solidFill>
                  <a:srgbClr val="002060"/>
                </a:solidFill>
                <a:latin typeface="Times New Roman" panose="02020603050405020304" pitchFamily="18" charset="0"/>
                <a:cs typeface="Times New Roman" panose="02020603050405020304" pitchFamily="18" charset="0"/>
              </a:rPr>
              <a:t>20. Навигация</a:t>
            </a:r>
          </a:p>
          <a:p>
            <a:pPr lvl="0"/>
            <a:r>
              <a:rPr lang="ru-RU" sz="1600" b="1" dirty="0">
                <a:solidFill>
                  <a:srgbClr val="002060"/>
                </a:solidFill>
                <a:latin typeface="Times New Roman" panose="02020603050405020304" pitchFamily="18" charset="0"/>
                <a:cs typeface="Times New Roman" panose="02020603050405020304" pitchFamily="18" charset="0"/>
              </a:rPr>
              <a:t>21. Астрономия</a:t>
            </a:r>
          </a:p>
          <a:p>
            <a:pPr lvl="0"/>
            <a:r>
              <a:rPr lang="ru-RU" sz="1600" b="1" dirty="0">
                <a:solidFill>
                  <a:srgbClr val="002060"/>
                </a:solidFill>
                <a:latin typeface="Times New Roman" panose="02020603050405020304" pitchFamily="18" charset="0"/>
                <a:cs typeface="Times New Roman" panose="02020603050405020304" pitchFamily="18" charset="0"/>
              </a:rPr>
              <a:t>22. </a:t>
            </a:r>
            <a:r>
              <a:rPr lang="ru-RU" sz="1600" b="1" dirty="0" smtClean="0">
                <a:solidFill>
                  <a:srgbClr val="002060"/>
                </a:solidFill>
                <a:latin typeface="Times New Roman" panose="02020603050405020304" pitchFamily="18" charset="0"/>
                <a:cs typeface="Times New Roman" panose="02020603050405020304" pitchFamily="18" charset="0"/>
              </a:rPr>
              <a:t>Рисование</a:t>
            </a:r>
            <a:endParaRPr lang="ru-RU" sz="1600" b="1" dirty="0">
              <a:solidFill>
                <a:srgbClr val="00206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2795766" y="4964189"/>
            <a:ext cx="2286000" cy="1569660"/>
          </a:xfrm>
          <a:prstGeom prst="rect">
            <a:avLst/>
          </a:prstGeom>
        </p:spPr>
        <p:txBody>
          <a:bodyPr>
            <a:spAutoFit/>
          </a:bodyPr>
          <a:lstStyle/>
          <a:p>
            <a:pPr lvl="0"/>
            <a:r>
              <a:rPr lang="ru-RU" sz="1600" b="1" dirty="0">
                <a:solidFill>
                  <a:srgbClr val="002060"/>
                </a:solidFill>
                <a:latin typeface="Times New Roman" panose="02020603050405020304" pitchFamily="18" charset="0"/>
                <a:cs typeface="Times New Roman" panose="02020603050405020304" pitchFamily="18" charset="0"/>
              </a:rPr>
              <a:t>23. Танцы</a:t>
            </a:r>
          </a:p>
          <a:p>
            <a:pPr lvl="0"/>
            <a:r>
              <a:rPr lang="ru-RU" sz="1600" b="1" dirty="0">
                <a:solidFill>
                  <a:srgbClr val="002060"/>
                </a:solidFill>
                <a:latin typeface="Times New Roman" panose="02020603050405020304" pitchFamily="18" charset="0"/>
                <a:cs typeface="Times New Roman" panose="02020603050405020304" pitchFamily="18" charset="0"/>
              </a:rPr>
              <a:t>24. Фехтование</a:t>
            </a:r>
          </a:p>
          <a:p>
            <a:pPr lvl="0"/>
            <a:r>
              <a:rPr lang="ru-RU" sz="1600" b="1" dirty="0">
                <a:solidFill>
                  <a:srgbClr val="002060"/>
                </a:solidFill>
                <a:latin typeface="Times New Roman" panose="02020603050405020304" pitchFamily="18" charset="0"/>
                <a:cs typeface="Times New Roman" panose="02020603050405020304" pitchFamily="18" charset="0"/>
              </a:rPr>
              <a:t>25. Грамматика</a:t>
            </a:r>
          </a:p>
          <a:p>
            <a:pPr lvl="0"/>
            <a:r>
              <a:rPr lang="ru-RU" sz="1600" b="1" dirty="0">
                <a:solidFill>
                  <a:srgbClr val="002060"/>
                </a:solidFill>
                <a:latin typeface="Times New Roman" panose="02020603050405020304" pitchFamily="18" charset="0"/>
                <a:cs typeface="Times New Roman" panose="02020603050405020304" pitchFamily="18" charset="0"/>
              </a:rPr>
              <a:t>26. Математика</a:t>
            </a:r>
          </a:p>
          <a:p>
            <a:pPr lvl="0"/>
            <a:r>
              <a:rPr lang="ru-RU" sz="1600" b="1" dirty="0">
                <a:solidFill>
                  <a:srgbClr val="002060"/>
                </a:solidFill>
                <a:latin typeface="Times New Roman" panose="02020603050405020304" pitchFamily="18" charset="0"/>
                <a:cs typeface="Times New Roman" panose="02020603050405020304" pitchFamily="18" charset="0"/>
              </a:rPr>
              <a:t>27. Алгебра</a:t>
            </a:r>
          </a:p>
          <a:p>
            <a:pPr lvl="0"/>
            <a:r>
              <a:rPr lang="ru-RU" sz="1600" b="1" dirty="0">
                <a:solidFill>
                  <a:srgbClr val="002060"/>
                </a:solidFill>
                <a:latin typeface="Times New Roman" panose="02020603050405020304" pitchFamily="18" charset="0"/>
                <a:cs typeface="Times New Roman" panose="02020603050405020304" pitchFamily="18" charset="0"/>
              </a:rPr>
              <a:t>28. Тригонометрия</a:t>
            </a:r>
          </a:p>
        </p:txBody>
      </p:sp>
      <p:pic>
        <p:nvPicPr>
          <p:cNvPr id="7"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7872" y="342620"/>
            <a:ext cx="792088" cy="792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19484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78098"/>
          </a:xfrm>
        </p:spPr>
        <p:txBody>
          <a:bodyPr>
            <a:noAutofit/>
          </a:bodyPr>
          <a:lstStyle/>
          <a:p>
            <a:r>
              <a:rPr lang="ru-RU" sz="48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Навигационные приборы</a:t>
            </a:r>
            <a:endParaRPr lang="ru-RU" sz="4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84" y="1393000"/>
            <a:ext cx="3024336" cy="229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4070656"/>
            <a:ext cx="3005230" cy="2564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3342480" y="1393000"/>
            <a:ext cx="5688632" cy="2677656"/>
          </a:xfrm>
          <a:prstGeom prst="rect">
            <a:avLst/>
          </a:prstGeom>
        </p:spPr>
        <p:txBody>
          <a:bodyPr wrap="square">
            <a:spAutoFit/>
          </a:bodyPr>
          <a:lstStyle/>
          <a:p>
            <a:pPr algn="just"/>
            <a:r>
              <a:rPr lang="ru-RU" sz="1400" dirty="0" smtClean="0">
                <a:latin typeface="Times New Roman" panose="02020603050405020304" pitchFamily="18" charset="0"/>
                <a:cs typeface="Times New Roman" panose="02020603050405020304" pitchFamily="18" charset="0"/>
              </a:rPr>
              <a:t>Навигационный </a:t>
            </a:r>
            <a:r>
              <a:rPr lang="ru-RU" sz="1400" dirty="0">
                <a:latin typeface="Times New Roman" panose="02020603050405020304" pitchFamily="18" charset="0"/>
                <a:cs typeface="Times New Roman" panose="02020603050405020304" pitchFamily="18" charset="0"/>
              </a:rPr>
              <a:t>измерительный инструмент, используемый для измерения высоты Солнца и других космических объектов над горизонтом с целью определения географических координат той местности, в которой производится измерение. Например, измерив высоту Солнца в астрономический полдень, можно, зная дату измерения, вычислить широту местности. Строго говоря, секстант позволяет точно измерять угол между двумя направлениями. Зная высоту маяка (с карты), можно узнать дистанцию до него, измерив угол между направлением на основание маяка и направлением на верхнюю часть и произведя несложный расчёт. Также можно измерять горизонтальный угол (то есть в плоскости горизонта) между направлениями на разные </a:t>
            </a:r>
            <a:r>
              <a:rPr lang="ru-RU" sz="1400" dirty="0" smtClean="0">
                <a:latin typeface="Times New Roman" panose="02020603050405020304" pitchFamily="18" charset="0"/>
                <a:cs typeface="Times New Roman" panose="02020603050405020304" pitchFamily="18" charset="0"/>
              </a:rPr>
              <a:t>объекты.</a:t>
            </a:r>
            <a:endParaRPr lang="ru-RU" sz="1400"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134073" y="4212561"/>
            <a:ext cx="4572000" cy="2462213"/>
          </a:xfrm>
          <a:prstGeom prst="rect">
            <a:avLst/>
          </a:prstGeom>
        </p:spPr>
        <p:txBody>
          <a:bodyPr>
            <a:spAutoFit/>
          </a:bodyPr>
          <a:lstStyle/>
          <a:p>
            <a:pPr algn="just"/>
            <a:r>
              <a:rPr lang="ru-RU" sz="1400" dirty="0">
                <a:latin typeface="Times New Roman" panose="02020603050405020304" pitchFamily="18" charset="0"/>
                <a:cs typeface="Times New Roman" panose="02020603050405020304" pitchFamily="18" charset="0"/>
              </a:rPr>
              <a:t>П</a:t>
            </a:r>
            <a:r>
              <a:rPr lang="ru-RU" sz="1400" dirty="0" smtClean="0">
                <a:latin typeface="Times New Roman" panose="02020603050405020304" pitchFamily="18" charset="0"/>
                <a:cs typeface="Times New Roman" panose="02020603050405020304" pitchFamily="18" charset="0"/>
              </a:rPr>
              <a:t>ружинные </a:t>
            </a:r>
            <a:r>
              <a:rPr lang="ru-RU" sz="1400" dirty="0">
                <a:latin typeface="Times New Roman" panose="02020603050405020304" pitchFamily="18" charset="0"/>
                <a:cs typeface="Times New Roman" panose="02020603050405020304" pitchFamily="18" charset="0"/>
              </a:rPr>
              <a:t>часы тщательной выделки, предназначенные служить для точного определения промежутков времени. Изобретен в 1735 г. Установленный по времени какого-нибудь начального меридиана, обычно Гринвичского, от которого ведется счет долгот, хронометр дает возможность в любой известный момент местного времени на корабле рассчитать соответствующее время начального меридиана с достаточной для целей кораблевождения точностью. Особенностью хронометра является движение секундной стрелки скачками через 0,5 сек. </a:t>
            </a:r>
          </a:p>
        </p:txBody>
      </p:sp>
      <p:sp>
        <p:nvSpPr>
          <p:cNvPr id="3" name="Прямоугольник 2"/>
          <p:cNvSpPr/>
          <p:nvPr/>
        </p:nvSpPr>
        <p:spPr>
          <a:xfrm>
            <a:off x="1115616" y="3492247"/>
            <a:ext cx="1372940" cy="400110"/>
          </a:xfrm>
          <a:prstGeom prst="rect">
            <a:avLst/>
          </a:prstGeom>
        </p:spPr>
        <p:txBody>
          <a:bodyPr wrap="none">
            <a:spAutoFit/>
          </a:bodyPr>
          <a:lstStyle/>
          <a:p>
            <a:pPr lvl="0"/>
            <a:r>
              <a:rPr lang="ru-RU" sz="2000" b="1" i="1" dirty="0">
                <a:solidFill>
                  <a:srgbClr val="0070C0"/>
                </a:solidFill>
                <a:latin typeface="Times New Roman" panose="02020603050405020304" pitchFamily="18" charset="0"/>
                <a:cs typeface="Times New Roman" panose="02020603050405020304" pitchFamily="18" charset="0"/>
              </a:rPr>
              <a:t>Секстант</a:t>
            </a:r>
          </a:p>
        </p:txBody>
      </p:sp>
      <p:sp>
        <p:nvSpPr>
          <p:cNvPr id="6" name="Прямоугольник 5"/>
          <p:cNvSpPr/>
          <p:nvPr/>
        </p:nvSpPr>
        <p:spPr>
          <a:xfrm>
            <a:off x="5506872" y="6488668"/>
            <a:ext cx="2287614" cy="369332"/>
          </a:xfrm>
          <a:prstGeom prst="rect">
            <a:avLst/>
          </a:prstGeom>
        </p:spPr>
        <p:txBody>
          <a:bodyPr wrap="none">
            <a:spAutoFit/>
          </a:bodyPr>
          <a:lstStyle/>
          <a:p>
            <a:pPr lvl="0"/>
            <a:r>
              <a:rPr lang="ru-RU" b="1" i="1" dirty="0">
                <a:solidFill>
                  <a:srgbClr val="0070C0"/>
                </a:solidFill>
                <a:latin typeface="Times New Roman" panose="02020603050405020304" pitchFamily="18" charset="0"/>
                <a:cs typeface="Times New Roman" panose="02020603050405020304" pitchFamily="18" charset="0"/>
              </a:rPr>
              <a:t>Морской хронометр</a:t>
            </a:r>
          </a:p>
        </p:txBody>
      </p:sp>
      <p:pic>
        <p:nvPicPr>
          <p:cNvPr id="9" name="Picture 2" descr="http://www.hbmwd.com/site_media/back%20button.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3294" y="307384"/>
            <a:ext cx="792088" cy="792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70756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895981"/>
            <a:ext cx="3790998"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211960" y="474345"/>
            <a:ext cx="4572000" cy="6463308"/>
          </a:xfrm>
          <a:prstGeom prst="rect">
            <a:avLst/>
          </a:prstGeom>
        </p:spPr>
        <p:txBody>
          <a:bodyPr>
            <a:spAutoFit/>
          </a:bodyPr>
          <a:lstStyle/>
          <a:p>
            <a:pPr algn="just"/>
            <a:r>
              <a:rPr lang="ru-RU" dirty="0" smtClean="0">
                <a:latin typeface="Times New Roman" panose="02020603050405020304" pitchFamily="18" charset="0"/>
                <a:cs typeface="Times New Roman" panose="02020603050405020304" pitchFamily="18" charset="0"/>
              </a:rPr>
              <a:t>	1 </a:t>
            </a:r>
            <a:r>
              <a:rPr lang="ru-RU" dirty="0">
                <a:latin typeface="Times New Roman" panose="02020603050405020304" pitchFamily="18" charset="0"/>
                <a:cs typeface="Times New Roman" panose="02020603050405020304" pitchFamily="18" charset="0"/>
              </a:rPr>
              <a:t>мая 1766 года Федор Ушаков был успешно экзаменован и четвертым по списку произведен в мичманы. После выпуска из Морского корпуса Федор Ушаков плавал в северных морях на разных судах.</a:t>
            </a:r>
          </a:p>
          <a:p>
            <a:pPr algn="ctr"/>
            <a:r>
              <a:rPr lang="ru-RU" dirty="0" smtClean="0">
                <a:latin typeface="Times New Roman" panose="02020603050405020304" pitchFamily="18" charset="0"/>
                <a:cs typeface="Times New Roman" panose="02020603050405020304" pitchFamily="18" charset="0"/>
              </a:rPr>
              <a:t>	С </a:t>
            </a:r>
            <a:r>
              <a:rPr lang="ru-RU" dirty="0">
                <a:latin typeface="Times New Roman" panose="02020603050405020304" pitchFamily="18" charset="0"/>
                <a:cs typeface="Times New Roman" panose="02020603050405020304" pitchFamily="18" charset="0"/>
              </a:rPr>
              <a:t>того дня все свои силы Ушаков посвятил служению Отчизне, дав присягу: </a:t>
            </a:r>
            <a:r>
              <a:rPr lang="ru-RU"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«Аз, Федор Ушаков, </a:t>
            </a:r>
            <a:r>
              <a:rPr lang="ru-RU" b="1" i="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обещаюся</a:t>
            </a:r>
            <a:r>
              <a:rPr lang="ru-RU"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и </a:t>
            </a:r>
            <a:r>
              <a:rPr lang="ru-RU" b="1" i="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клянуся</a:t>
            </a:r>
            <a:r>
              <a:rPr lang="ru-RU"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Всемогущим Богом пред Святым Его Евангелием в том, что </a:t>
            </a:r>
            <a:r>
              <a:rPr lang="ru-RU" b="1" i="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хощу</a:t>
            </a:r>
            <a:r>
              <a:rPr lang="ru-RU"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и должен ЕЯ ИМПЕРАТОРСКОМУ ВЕЛИЧЕСТВУ моей всемилостивейшей Государыне ИМПЕРАТРИЦЕ ЕКАТЕРИНЕ АЛЕКСЕЕВНЕ САМОДЕРЖИЦЕ и ЕЯ ИМПЕРАТОРСКАГО ВЕЛИЧЕСТВА любезнейшему Сыну Государю </a:t>
            </a:r>
            <a:r>
              <a:rPr lang="ru-RU" b="1" i="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Цезаревичу</a:t>
            </a:r>
            <a:r>
              <a:rPr lang="ru-RU"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и Великому Князю Павлу Петровичу, законному </a:t>
            </a:r>
            <a:r>
              <a:rPr lang="ru-RU" b="1" i="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всероссийскаго</a:t>
            </a:r>
            <a:r>
              <a:rPr lang="ru-RU"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престола Наследнику, верно и нелицемерно служить и во всем повиноваться, не щадя живота своего до последней капли крови... В чем да поможет мне Господь Бог Всемогущий!»</a:t>
            </a:r>
          </a:p>
        </p:txBody>
      </p:sp>
      <p:pic>
        <p:nvPicPr>
          <p:cNvPr id="5"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6232" y="-12543"/>
            <a:ext cx="675456" cy="67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920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16632"/>
            <a:ext cx="8229600" cy="1143000"/>
          </a:xfrm>
        </p:spPr>
        <p:txBody>
          <a:bodyPr>
            <a:normAutofit/>
          </a:bodyPr>
          <a:lstStyle/>
          <a:p>
            <a:r>
              <a:rPr lang="ru-RU" sz="40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Линейный корабль «Евстафий»</a:t>
            </a:r>
            <a:endParaRPr lang="ru-RU" sz="4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11892"/>
            <a:ext cx="4212468" cy="45365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499992" y="1845615"/>
            <a:ext cx="4572000" cy="4801314"/>
          </a:xfrm>
          <a:prstGeom prst="rect">
            <a:avLst/>
          </a:prstGeom>
        </p:spPr>
        <p:txBody>
          <a:bodyPr>
            <a:spAutoFit/>
          </a:bodyPr>
          <a:lstStyle/>
          <a:p>
            <a:pPr algn="just"/>
            <a:r>
              <a:rPr lang="ru-RU" dirty="0" smtClean="0">
                <a:latin typeface="Times New Roman" panose="02020603050405020304" pitchFamily="18" charset="0"/>
                <a:cs typeface="Times New Roman" panose="02020603050405020304" pitchFamily="18" charset="0"/>
              </a:rPr>
              <a:t>	Обучаясь </a:t>
            </a:r>
            <a:r>
              <a:rPr lang="ru-RU" dirty="0">
                <a:latin typeface="Times New Roman" panose="02020603050405020304" pitchFamily="18" charset="0"/>
                <a:cs typeface="Times New Roman" panose="02020603050405020304" pitchFamily="18" charset="0"/>
              </a:rPr>
              <a:t>в Морском корпусе, Ушаков не только изучал морское дело теоретически. В 1764 и 1765 годах он совершал на кораблях «Евстафий», «Наталия» и фрегате «Ульрика» практические плавания от </a:t>
            </a:r>
            <a:r>
              <a:rPr lang="ru-RU" dirty="0" err="1">
                <a:latin typeface="Times New Roman" panose="02020603050405020304" pitchFamily="18" charset="0"/>
                <a:cs typeface="Times New Roman" panose="02020603050405020304" pitchFamily="18" charset="0"/>
              </a:rPr>
              <a:t>Ревеля</a:t>
            </a:r>
            <a:r>
              <a:rPr lang="ru-RU" dirty="0">
                <a:latin typeface="Times New Roman" panose="02020603050405020304" pitchFamily="18" charset="0"/>
                <a:cs typeface="Times New Roman" panose="02020603050405020304" pitchFamily="18" charset="0"/>
              </a:rPr>
              <a:t> до Кронштадта и от него до острова </a:t>
            </a:r>
            <a:r>
              <a:rPr lang="ru-RU" dirty="0" err="1">
                <a:latin typeface="Times New Roman" panose="02020603050405020304" pitchFamily="18" charset="0"/>
                <a:cs typeface="Times New Roman" panose="02020603050405020304" pitchFamily="18" charset="0"/>
              </a:rPr>
              <a:t>Гогланд</a:t>
            </a:r>
            <a:r>
              <a:rPr lang="ru-RU" dirty="0">
                <a:latin typeface="Times New Roman" panose="02020603050405020304" pitchFamily="18" charset="0"/>
                <a:cs typeface="Times New Roman" panose="02020603050405020304" pitchFamily="18" charset="0"/>
              </a:rPr>
              <a:t> и обратно. </a:t>
            </a:r>
          </a:p>
          <a:p>
            <a:pPr algn="just"/>
            <a:r>
              <a:rPr lang="ru-RU" dirty="0" smtClean="0">
                <a:latin typeface="Times New Roman" panose="02020603050405020304" pitchFamily="18" charset="0"/>
                <a:cs typeface="Times New Roman" panose="02020603050405020304" pitchFamily="18" charset="0"/>
              </a:rPr>
              <a:t>	Линейный </a:t>
            </a:r>
            <a:r>
              <a:rPr lang="ru-RU" dirty="0">
                <a:latin typeface="Times New Roman" panose="02020603050405020304" pitchFamily="18" charset="0"/>
                <a:cs typeface="Times New Roman" panose="02020603050405020304" pitchFamily="18" charset="0"/>
              </a:rPr>
              <a:t>корабль «Евстафий» участвовал в русско-турецкой войне, а в 1770 г. в сражении у острова </a:t>
            </a:r>
            <a:r>
              <a:rPr lang="ru-RU" dirty="0" err="1">
                <a:latin typeface="Times New Roman" panose="02020603050405020304" pitchFamily="18" charset="0"/>
                <a:cs typeface="Times New Roman" panose="02020603050405020304" pitchFamily="18" charset="0"/>
              </a:rPr>
              <a:t>Хиос</a:t>
            </a:r>
            <a:r>
              <a:rPr lang="ru-RU" dirty="0">
                <a:latin typeface="Times New Roman" panose="02020603050405020304" pitchFamily="18" charset="0"/>
                <a:cs typeface="Times New Roman" panose="02020603050405020304" pitchFamily="18" charset="0"/>
              </a:rPr>
              <a:t> во время отчаянного абордажного боя начался пожар на </a:t>
            </a:r>
            <a:r>
              <a:rPr lang="ru-RU" dirty="0" err="1">
                <a:latin typeface="Times New Roman" panose="02020603050405020304" pitchFamily="18" charset="0"/>
                <a:cs typeface="Times New Roman" panose="02020603050405020304" pitchFamily="18" charset="0"/>
              </a:rPr>
              <a:t>флагменском</a:t>
            </a:r>
            <a:r>
              <a:rPr lang="ru-RU" dirty="0">
                <a:latin typeface="Times New Roman" panose="02020603050405020304" pitchFamily="18" charset="0"/>
                <a:cs typeface="Times New Roman" panose="02020603050405020304" pitchFamily="18" charset="0"/>
              </a:rPr>
              <a:t> турецком корабле "Реал-Мустафа", и его горящая грот-мачта упала на русский флагман. Вскоре "Евстафий" взорвался, а вслед за ним взлетел на воздух и "</a:t>
            </a:r>
            <a:r>
              <a:rPr lang="ru-RU" dirty="0" smtClean="0">
                <a:latin typeface="Times New Roman" panose="02020603050405020304" pitchFamily="18" charset="0"/>
                <a:cs typeface="Times New Roman" panose="02020603050405020304" pitchFamily="18" charset="0"/>
              </a:rPr>
              <a:t>Реал-Мустафа».</a:t>
            </a:r>
            <a:endParaRPr lang="ru-RU" dirty="0">
              <a:latin typeface="Times New Roman" panose="02020603050405020304" pitchFamily="18" charset="0"/>
              <a:cs typeface="Times New Roman" panose="02020603050405020304" pitchFamily="18" charset="0"/>
            </a:endParaRPr>
          </a:p>
        </p:txBody>
      </p:sp>
      <p:pic>
        <p:nvPicPr>
          <p:cNvPr id="5"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51995" y="116632"/>
            <a:ext cx="792088" cy="792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5854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16632"/>
            <a:ext cx="9036496" cy="868346"/>
          </a:xfrm>
        </p:spPr>
        <p:txBody>
          <a:bodyPr>
            <a:noAutofit/>
          </a:bodyPr>
          <a:lstStyle/>
          <a:p>
            <a:pPr algn="ctr"/>
            <a:r>
              <a:rPr lang="ru-RU" sz="28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История военно-морского училища им. М.В. Фрунзе</a:t>
            </a:r>
            <a:br>
              <a:rPr lang="ru-RU" sz="28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ru-RU" sz="28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 Санкт-Петербург</a:t>
            </a:r>
            <a:endParaRPr lang="ru-RU" sz="28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025" name="Рисунок 17" descr="25 &amp;yacy;&amp;ncy;&amp;vcy;&amp;acy;&amp;rcy;&amp;yacy;. &amp;Scy;&amp;ocy;&amp;bcy;&amp;ycy;&amp;tcy;&amp;icy;&amp;yacy;... . &amp;Ocy;&amp;bcy;&amp;scy;&amp;ucy;&amp;zhcy;&amp;dcy;&amp;iecy;&amp;ncy;&amp;icy;&amp;iecy; &amp;ncy;&amp;acy; LiveInternet - &amp;Rcy;&amp;ocy;&amp;scy;&amp;scy;&amp;icy;&amp;jcy;&amp;scy;…"/>
          <p:cNvPicPr>
            <a:picLocks noChangeAspect="1" noChangeArrowheads="1"/>
          </p:cNvPicPr>
          <p:nvPr/>
        </p:nvPicPr>
        <p:blipFill>
          <a:blip r:embed="rId2"/>
          <a:srcRect/>
          <a:stretch>
            <a:fillRect/>
          </a:stretch>
        </p:blipFill>
        <p:spPr bwMode="auto">
          <a:xfrm>
            <a:off x="68816" y="1141084"/>
            <a:ext cx="3428992" cy="2485803"/>
          </a:xfrm>
          <a:prstGeom prst="rect">
            <a:avLst/>
          </a:prstGeom>
          <a:ln>
            <a:noFill/>
          </a:ln>
          <a:effectLst>
            <a:outerShdw blurRad="292100" dist="139700" dir="2700000" algn="tl" rotWithShape="0">
              <a:srgbClr val="333333">
                <a:alpha val="65000"/>
              </a:srgbClr>
            </a:outerShdw>
          </a:effectLst>
        </p:spPr>
      </p:pic>
      <p:pic>
        <p:nvPicPr>
          <p:cNvPr id="1026" name="Рисунок 18" descr="C:\Users\Сергей\AppData\Local\Microsoft\Windows\Temporary Internet Files\Content.Word\DSC01023.jpg"/>
          <p:cNvPicPr>
            <a:picLocks noChangeAspect="1" noChangeArrowheads="1"/>
          </p:cNvPicPr>
          <p:nvPr/>
        </p:nvPicPr>
        <p:blipFill>
          <a:blip r:embed="rId3"/>
          <a:srcRect/>
          <a:stretch>
            <a:fillRect/>
          </a:stretch>
        </p:blipFill>
        <p:spPr bwMode="auto">
          <a:xfrm>
            <a:off x="68816" y="4235338"/>
            <a:ext cx="3428992" cy="1923075"/>
          </a:xfrm>
          <a:prstGeom prst="rect">
            <a:avLst/>
          </a:prstGeom>
          <a:ln>
            <a:noFill/>
          </a:ln>
          <a:effectLst>
            <a:outerShdw blurRad="292100" dist="139700" dir="2700000" algn="tl" rotWithShape="0">
              <a:srgbClr val="333333">
                <a:alpha val="65000"/>
              </a:srgbClr>
            </a:outerShdw>
          </a:effectLst>
        </p:spPr>
      </p:pic>
      <p:sp>
        <p:nvSpPr>
          <p:cNvPr id="6" name="Прямоугольник 5"/>
          <p:cNvSpPr/>
          <p:nvPr/>
        </p:nvSpPr>
        <p:spPr>
          <a:xfrm>
            <a:off x="3571868" y="990909"/>
            <a:ext cx="5572132" cy="5893921"/>
          </a:xfrm>
          <a:prstGeom prst="rect">
            <a:avLst/>
          </a:prstGeom>
        </p:spPr>
        <p:txBody>
          <a:bodyPr wrap="square">
            <a:spAutoFit/>
          </a:bodyPr>
          <a:lstStyle/>
          <a:p>
            <a:pPr algn="just"/>
            <a:r>
              <a:rPr lang="ru-RU" sz="1300" b="1" dirty="0" smtClean="0">
                <a:latin typeface="Times New Roman" panose="02020603050405020304" pitchFamily="18" charset="0"/>
                <a:cs typeface="Times New Roman" panose="02020603050405020304" pitchFamily="18" charset="0"/>
              </a:rPr>
              <a:t>Военно-морское училище имени М. В. Фрунзе</a:t>
            </a:r>
            <a:r>
              <a:rPr lang="ru-RU" sz="1300" dirty="0" smtClean="0">
                <a:latin typeface="Times New Roman" panose="02020603050405020304" pitchFamily="18" charset="0"/>
                <a:cs typeface="Times New Roman" panose="02020603050405020304" pitchFamily="18" charset="0"/>
              </a:rPr>
              <a:t> (в настоящее время – </a:t>
            </a:r>
            <a:r>
              <a:rPr lang="ru-RU" sz="1300" b="1" dirty="0" smtClean="0">
                <a:latin typeface="Times New Roman" panose="02020603050405020304" pitchFamily="18" charset="0"/>
                <a:cs typeface="Times New Roman" panose="02020603050405020304" pitchFamily="18" charset="0"/>
              </a:rPr>
              <a:t>Морской корпус Петра Великого</a:t>
            </a:r>
            <a:r>
              <a:rPr lang="ru-RU" sz="1300" dirty="0" smtClean="0">
                <a:latin typeface="Times New Roman" panose="02020603050405020304" pitchFamily="18" charset="0"/>
                <a:cs typeface="Times New Roman" panose="02020603050405020304" pitchFamily="18" charset="0"/>
              </a:rPr>
              <a:t>), занимало ведущее положение в системе военно-морских училищ, представляя собой первую ступень в системе подготовки среднего и старшего командного состава для подводного флота. Училище было образовано во времена Петра I и за время своего существования неоднократно меняло название: </a:t>
            </a:r>
          </a:p>
          <a:p>
            <a:pPr algn="just"/>
            <a:r>
              <a:rPr lang="ru-RU" sz="1300" dirty="0" smtClean="0">
                <a:latin typeface="Times New Roman" panose="02020603050405020304" pitchFamily="18" charset="0"/>
                <a:cs typeface="Times New Roman" panose="02020603050405020304" pitchFamily="18" charset="0"/>
              </a:rPr>
              <a:t>с 1701 года – </a:t>
            </a:r>
            <a:r>
              <a:rPr lang="ru-RU" sz="1300" b="1" dirty="0" smtClean="0">
                <a:latin typeface="Times New Roman" panose="02020603050405020304" pitchFamily="18" charset="0"/>
                <a:cs typeface="Times New Roman" panose="02020603050405020304" pitchFamily="18" charset="0"/>
              </a:rPr>
              <a:t>Школа математических и </a:t>
            </a:r>
            <a:r>
              <a:rPr lang="ru-RU" sz="1300" b="1" dirty="0" err="1" smtClean="0">
                <a:latin typeface="Times New Roman" panose="02020603050405020304" pitchFamily="18" charset="0"/>
                <a:cs typeface="Times New Roman" panose="02020603050405020304" pitchFamily="18" charset="0"/>
              </a:rPr>
              <a:t>навигацких</a:t>
            </a:r>
            <a:r>
              <a:rPr lang="ru-RU" sz="1300" b="1" dirty="0" smtClean="0">
                <a:latin typeface="Times New Roman" panose="02020603050405020304" pitchFamily="18" charset="0"/>
                <a:cs typeface="Times New Roman" panose="02020603050405020304" pitchFamily="18" charset="0"/>
              </a:rPr>
              <a:t> наук (</a:t>
            </a:r>
            <a:r>
              <a:rPr lang="ru-RU" sz="1300" b="1" dirty="0" err="1" smtClean="0">
                <a:latin typeface="Times New Roman" panose="02020603050405020304" pitchFamily="18" charset="0"/>
                <a:cs typeface="Times New Roman" panose="02020603050405020304" pitchFamily="18" charset="0"/>
              </a:rPr>
              <a:t>Навигацкая</a:t>
            </a:r>
            <a:r>
              <a:rPr lang="ru-RU" sz="1300" b="1" dirty="0" smtClean="0">
                <a:latin typeface="Times New Roman" panose="02020603050405020304" pitchFamily="18" charset="0"/>
                <a:cs typeface="Times New Roman" panose="02020603050405020304" pitchFamily="18" charset="0"/>
              </a:rPr>
              <a:t> школа)</a:t>
            </a:r>
            <a:r>
              <a:rPr lang="ru-RU" sz="1300" dirty="0" smtClean="0">
                <a:latin typeface="Times New Roman" panose="02020603050405020304" pitchFamily="18" charset="0"/>
                <a:cs typeface="Times New Roman" panose="02020603050405020304" pitchFamily="18" charset="0"/>
              </a:rPr>
              <a:t>, </a:t>
            </a:r>
          </a:p>
          <a:p>
            <a:pPr algn="just"/>
            <a:r>
              <a:rPr lang="ru-RU" sz="1300" dirty="0" smtClean="0">
                <a:latin typeface="Times New Roman" panose="02020603050405020304" pitchFamily="18" charset="0"/>
                <a:cs typeface="Times New Roman" panose="02020603050405020304" pitchFamily="18" charset="0"/>
              </a:rPr>
              <a:t>с 1715 года – </a:t>
            </a:r>
            <a:r>
              <a:rPr lang="ru-RU" sz="1300" b="1" dirty="0" smtClean="0">
                <a:latin typeface="Times New Roman" panose="02020603050405020304" pitchFamily="18" charset="0"/>
                <a:cs typeface="Times New Roman" panose="02020603050405020304" pitchFamily="18" charset="0"/>
              </a:rPr>
              <a:t>Морская академия (Академия морской гвардии</a:t>
            </a:r>
            <a:r>
              <a:rPr lang="ru-RU" sz="1300" dirty="0" smtClean="0">
                <a:latin typeface="Times New Roman" panose="02020603050405020304" pitchFamily="18" charset="0"/>
                <a:cs typeface="Times New Roman" panose="02020603050405020304" pitchFamily="18" charset="0"/>
              </a:rPr>
              <a:t>), </a:t>
            </a:r>
          </a:p>
          <a:p>
            <a:pPr algn="just"/>
            <a:r>
              <a:rPr lang="ru-RU" sz="1300" dirty="0" smtClean="0">
                <a:latin typeface="Times New Roman" panose="02020603050405020304" pitchFamily="18" charset="0"/>
                <a:cs typeface="Times New Roman" panose="02020603050405020304" pitchFamily="18" charset="0"/>
              </a:rPr>
              <a:t>с 1752 года – </a:t>
            </a:r>
            <a:r>
              <a:rPr lang="ru-RU" sz="1300" b="1" dirty="0" smtClean="0">
                <a:latin typeface="Times New Roman" panose="02020603050405020304" pitchFamily="18" charset="0"/>
                <a:cs typeface="Times New Roman" panose="02020603050405020304" pitchFamily="18" charset="0"/>
              </a:rPr>
              <a:t>Морской шляхетный кадетский корпус</a:t>
            </a:r>
            <a:r>
              <a:rPr lang="ru-RU" sz="1300" dirty="0" smtClean="0">
                <a:latin typeface="Times New Roman" panose="02020603050405020304" pitchFamily="18" charset="0"/>
                <a:cs typeface="Times New Roman" panose="02020603050405020304" pitchFamily="18" charset="0"/>
              </a:rPr>
              <a:t>, </a:t>
            </a:r>
          </a:p>
          <a:p>
            <a:pPr algn="just"/>
            <a:r>
              <a:rPr lang="ru-RU" sz="1300" dirty="0" smtClean="0">
                <a:latin typeface="Times New Roman" panose="02020603050405020304" pitchFamily="18" charset="0"/>
                <a:cs typeface="Times New Roman" panose="02020603050405020304" pitchFamily="18" charset="0"/>
              </a:rPr>
              <a:t>с 1802 года – </a:t>
            </a:r>
            <a:r>
              <a:rPr lang="ru-RU" sz="1300" b="1" dirty="0" smtClean="0">
                <a:latin typeface="Times New Roman" panose="02020603050405020304" pitchFamily="18" charset="0"/>
                <a:cs typeface="Times New Roman" panose="02020603050405020304" pitchFamily="18" charset="0"/>
              </a:rPr>
              <a:t>Морской кадетский корпус</a:t>
            </a:r>
            <a:r>
              <a:rPr lang="ru-RU" sz="1300" dirty="0" smtClean="0">
                <a:latin typeface="Times New Roman" panose="02020603050405020304" pitchFamily="18" charset="0"/>
                <a:cs typeface="Times New Roman" panose="02020603050405020304" pitchFamily="18" charset="0"/>
              </a:rPr>
              <a:t>, </a:t>
            </a:r>
          </a:p>
          <a:p>
            <a:pPr algn="just"/>
            <a:r>
              <a:rPr lang="ru-RU" sz="1300" dirty="0" smtClean="0">
                <a:latin typeface="Times New Roman" panose="02020603050405020304" pitchFamily="18" charset="0"/>
                <a:cs typeface="Times New Roman" panose="02020603050405020304" pitchFamily="18" charset="0"/>
              </a:rPr>
              <a:t>с 1867 года – </a:t>
            </a:r>
            <a:r>
              <a:rPr lang="ru-RU" sz="1300" b="1" dirty="0" smtClean="0">
                <a:latin typeface="Times New Roman" panose="02020603050405020304" pitchFamily="18" charset="0"/>
                <a:cs typeface="Times New Roman" panose="02020603050405020304" pitchFamily="18" charset="0"/>
              </a:rPr>
              <a:t>Морское училище</a:t>
            </a:r>
            <a:r>
              <a:rPr lang="ru-RU" sz="1300" dirty="0" smtClean="0">
                <a:latin typeface="Times New Roman" panose="02020603050405020304" pitchFamily="18" charset="0"/>
                <a:cs typeface="Times New Roman" panose="02020603050405020304" pitchFamily="18" charset="0"/>
              </a:rPr>
              <a:t>, </a:t>
            </a:r>
          </a:p>
          <a:p>
            <a:pPr algn="just"/>
            <a:r>
              <a:rPr lang="ru-RU" sz="1300" dirty="0" smtClean="0">
                <a:latin typeface="Times New Roman" panose="02020603050405020304" pitchFamily="18" charset="0"/>
                <a:cs typeface="Times New Roman" panose="02020603050405020304" pitchFamily="18" charset="0"/>
              </a:rPr>
              <a:t>с 1891 года – </a:t>
            </a:r>
            <a:r>
              <a:rPr lang="ru-RU" sz="1300" b="1" dirty="0" smtClean="0">
                <a:latin typeface="Times New Roman" panose="02020603050405020304" pitchFamily="18" charset="0"/>
                <a:cs typeface="Times New Roman" panose="02020603050405020304" pitchFamily="18" charset="0"/>
              </a:rPr>
              <a:t>Морской кадетский корпус</a:t>
            </a:r>
            <a:r>
              <a:rPr lang="ru-RU" sz="1300" dirty="0" smtClean="0">
                <a:latin typeface="Times New Roman" panose="02020603050405020304" pitchFamily="18" charset="0"/>
                <a:cs typeface="Times New Roman" panose="02020603050405020304" pitchFamily="18" charset="0"/>
              </a:rPr>
              <a:t>, </a:t>
            </a:r>
          </a:p>
          <a:p>
            <a:pPr algn="just"/>
            <a:r>
              <a:rPr lang="ru-RU" sz="1300" dirty="0" smtClean="0">
                <a:latin typeface="Times New Roman" panose="02020603050405020304" pitchFamily="18" charset="0"/>
                <a:cs typeface="Times New Roman" panose="02020603050405020304" pitchFamily="18" charset="0"/>
              </a:rPr>
              <a:t>с 1906 года – </a:t>
            </a:r>
            <a:r>
              <a:rPr lang="ru-RU" sz="1300" b="1" dirty="0" smtClean="0">
                <a:latin typeface="Times New Roman" panose="02020603050405020304" pitchFamily="18" charset="0"/>
                <a:cs typeface="Times New Roman" panose="02020603050405020304" pitchFamily="18" charset="0"/>
              </a:rPr>
              <a:t>Морской корпус</a:t>
            </a:r>
            <a:r>
              <a:rPr lang="ru-RU" sz="1300" dirty="0" smtClean="0">
                <a:latin typeface="Times New Roman" panose="02020603050405020304" pitchFamily="18" charset="0"/>
                <a:cs typeface="Times New Roman" panose="02020603050405020304" pitchFamily="18" charset="0"/>
              </a:rPr>
              <a:t>, </a:t>
            </a:r>
          </a:p>
          <a:p>
            <a:pPr algn="just"/>
            <a:r>
              <a:rPr lang="ru-RU" sz="1300" dirty="0" smtClean="0">
                <a:latin typeface="Times New Roman" panose="02020603050405020304" pitchFamily="18" charset="0"/>
                <a:cs typeface="Times New Roman" panose="02020603050405020304" pitchFamily="18" charset="0"/>
              </a:rPr>
              <a:t>с 1914 года  – </a:t>
            </a:r>
            <a:r>
              <a:rPr lang="ru-RU" sz="1300" b="1" dirty="0" smtClean="0">
                <a:latin typeface="Times New Roman" panose="02020603050405020304" pitchFamily="18" charset="0"/>
                <a:cs typeface="Times New Roman" panose="02020603050405020304" pitchFamily="18" charset="0"/>
              </a:rPr>
              <a:t>Морской Его Императорского Высочества Наследника Цесаревича корпус</a:t>
            </a:r>
            <a:r>
              <a:rPr lang="ru-RU" sz="1300" dirty="0" smtClean="0">
                <a:latin typeface="Times New Roman" panose="02020603050405020304" pitchFamily="18" charset="0"/>
                <a:cs typeface="Times New Roman" panose="02020603050405020304" pitchFamily="18" charset="0"/>
              </a:rPr>
              <a:t>, </a:t>
            </a:r>
          </a:p>
          <a:p>
            <a:pPr algn="just"/>
            <a:r>
              <a:rPr lang="ru-RU" sz="1300" dirty="0" smtClean="0">
                <a:latin typeface="Times New Roman" panose="02020603050405020304" pitchFamily="18" charset="0"/>
                <a:cs typeface="Times New Roman" panose="02020603050405020304" pitchFamily="18" charset="0"/>
              </a:rPr>
              <a:t>с 1916 года  – </a:t>
            </a:r>
            <a:r>
              <a:rPr lang="ru-RU" sz="1300" b="1" dirty="0" smtClean="0">
                <a:latin typeface="Times New Roman" panose="02020603050405020304" pitchFamily="18" charset="0"/>
                <a:cs typeface="Times New Roman" panose="02020603050405020304" pitchFamily="18" charset="0"/>
              </a:rPr>
              <a:t>Морское (Его Императорского Высочества Наследника Цесаревича) училище</a:t>
            </a:r>
            <a:r>
              <a:rPr lang="ru-RU" sz="1300" dirty="0">
                <a:latin typeface="Times New Roman" panose="02020603050405020304" pitchFamily="18" charset="0"/>
                <a:cs typeface="Times New Roman" panose="02020603050405020304" pitchFamily="18" charset="0"/>
              </a:rPr>
              <a:t>,</a:t>
            </a:r>
            <a:endParaRPr lang="ru-RU" sz="1300" dirty="0" smtClean="0">
              <a:latin typeface="Times New Roman" panose="02020603050405020304" pitchFamily="18" charset="0"/>
              <a:cs typeface="Times New Roman" panose="02020603050405020304" pitchFamily="18" charset="0"/>
            </a:endParaRPr>
          </a:p>
          <a:p>
            <a:pPr algn="just"/>
            <a:r>
              <a:rPr lang="ru-RU" sz="1300" dirty="0" smtClean="0">
                <a:latin typeface="Times New Roman" panose="02020603050405020304" pitchFamily="18" charset="0"/>
                <a:cs typeface="Times New Roman" panose="02020603050405020304" pitchFamily="18" charset="0"/>
              </a:rPr>
              <a:t>с 1918 - </a:t>
            </a:r>
            <a:r>
              <a:rPr lang="ru-RU" sz="1300" b="1" dirty="0" smtClean="0">
                <a:latin typeface="Times New Roman" panose="02020603050405020304" pitchFamily="18" charset="0"/>
                <a:cs typeface="Times New Roman" panose="02020603050405020304" pitchFamily="18" charset="0"/>
              </a:rPr>
              <a:t>Курсы командного состава флота,</a:t>
            </a:r>
            <a:endParaRPr lang="ru-RU" sz="1300" dirty="0" smtClean="0">
              <a:latin typeface="Times New Roman" panose="02020603050405020304" pitchFamily="18" charset="0"/>
              <a:cs typeface="Times New Roman" panose="02020603050405020304" pitchFamily="18" charset="0"/>
            </a:endParaRPr>
          </a:p>
          <a:p>
            <a:pPr algn="just"/>
            <a:r>
              <a:rPr lang="ru-RU" sz="1300" dirty="0" smtClean="0">
                <a:latin typeface="Times New Roman" panose="02020603050405020304" pitchFamily="18" charset="0"/>
                <a:cs typeface="Times New Roman" panose="02020603050405020304" pitchFamily="18" charset="0"/>
              </a:rPr>
              <a:t>с 1919 - </a:t>
            </a:r>
            <a:r>
              <a:rPr lang="ru-RU" sz="1300" b="1" dirty="0" smtClean="0">
                <a:latin typeface="Times New Roman" panose="02020603050405020304" pitchFamily="18" charset="0"/>
                <a:cs typeface="Times New Roman" panose="02020603050405020304" pitchFamily="18" charset="0"/>
              </a:rPr>
              <a:t>Училище командного состава флота,</a:t>
            </a:r>
            <a:endParaRPr lang="ru-RU" sz="1300" dirty="0" smtClean="0">
              <a:latin typeface="Times New Roman" panose="02020603050405020304" pitchFamily="18" charset="0"/>
              <a:cs typeface="Times New Roman" panose="02020603050405020304" pitchFamily="18" charset="0"/>
            </a:endParaRPr>
          </a:p>
          <a:p>
            <a:pPr algn="just"/>
            <a:r>
              <a:rPr lang="ru-RU" sz="1300" dirty="0" smtClean="0">
                <a:latin typeface="Times New Roman" panose="02020603050405020304" pitchFamily="18" charset="0"/>
                <a:cs typeface="Times New Roman" panose="02020603050405020304" pitchFamily="18" charset="0"/>
              </a:rPr>
              <a:t>с 1922 - </a:t>
            </a:r>
            <a:r>
              <a:rPr lang="ru-RU" sz="1300" b="1" dirty="0" smtClean="0">
                <a:latin typeface="Times New Roman" panose="02020603050405020304" pitchFamily="18" charset="0"/>
                <a:cs typeface="Times New Roman" panose="02020603050405020304" pitchFamily="18" charset="0"/>
              </a:rPr>
              <a:t>Военно-морское училище</a:t>
            </a:r>
            <a:r>
              <a:rPr lang="ru-RU" sz="1300" dirty="0" smtClean="0">
                <a:latin typeface="Times New Roman" panose="02020603050405020304" pitchFamily="18" charset="0"/>
                <a:cs typeface="Times New Roman" panose="02020603050405020304" pitchFamily="18" charset="0"/>
              </a:rPr>
              <a:t> (ВМУ),</a:t>
            </a:r>
          </a:p>
          <a:p>
            <a:pPr algn="just"/>
            <a:r>
              <a:rPr lang="ru-RU" sz="1300" dirty="0" smtClean="0">
                <a:latin typeface="Times New Roman" panose="02020603050405020304" pitchFamily="18" charset="0"/>
                <a:cs typeface="Times New Roman" panose="02020603050405020304" pitchFamily="18" charset="0"/>
              </a:rPr>
              <a:t>с 1926 – «</a:t>
            </a:r>
            <a:r>
              <a:rPr lang="ru-RU" sz="1300" b="1" dirty="0" smtClean="0">
                <a:latin typeface="Times New Roman" panose="02020603050405020304" pitchFamily="18" charset="0"/>
                <a:cs typeface="Times New Roman" panose="02020603050405020304" pitchFamily="18" charset="0"/>
              </a:rPr>
              <a:t>Военно-морское училище имени М. В. Фрунзе»,</a:t>
            </a:r>
            <a:endParaRPr lang="ru-RU" sz="1300" dirty="0" smtClean="0">
              <a:latin typeface="Times New Roman" panose="02020603050405020304" pitchFamily="18" charset="0"/>
              <a:cs typeface="Times New Roman" panose="02020603050405020304" pitchFamily="18" charset="0"/>
            </a:endParaRPr>
          </a:p>
          <a:p>
            <a:pPr algn="just"/>
            <a:r>
              <a:rPr lang="ru-RU" sz="1300" dirty="0" smtClean="0">
                <a:latin typeface="Times New Roman" panose="02020603050405020304" pitchFamily="18" charset="0"/>
                <a:cs typeface="Times New Roman" panose="02020603050405020304" pitchFamily="18" charset="0"/>
              </a:rPr>
              <a:t>с 1936 - получило наименование </a:t>
            </a:r>
            <a:r>
              <a:rPr lang="ru-RU" sz="1300" b="1" dirty="0" smtClean="0">
                <a:latin typeface="Times New Roman" panose="02020603050405020304" pitchFamily="18" charset="0"/>
                <a:cs typeface="Times New Roman" panose="02020603050405020304" pitchFamily="18" charset="0"/>
              </a:rPr>
              <a:t>Краснознамённого,  </a:t>
            </a:r>
            <a:endParaRPr lang="ru-RU" sz="1300" dirty="0" smtClean="0">
              <a:latin typeface="Times New Roman" panose="02020603050405020304" pitchFamily="18" charset="0"/>
              <a:cs typeface="Times New Roman" panose="02020603050405020304" pitchFamily="18" charset="0"/>
            </a:endParaRPr>
          </a:p>
          <a:p>
            <a:pPr algn="just"/>
            <a:r>
              <a:rPr lang="ru-RU" sz="1300" dirty="0" smtClean="0">
                <a:latin typeface="Times New Roman" panose="02020603050405020304" pitchFamily="18" charset="0"/>
                <a:cs typeface="Times New Roman" panose="02020603050405020304" pitchFamily="18" charset="0"/>
              </a:rPr>
              <a:t>с 1939 - </a:t>
            </a:r>
            <a:r>
              <a:rPr lang="ru-RU" sz="1300" b="1" dirty="0" smtClean="0">
                <a:latin typeface="Times New Roman" panose="02020603050405020304" pitchFamily="18" charset="0"/>
                <a:cs typeface="Times New Roman" panose="02020603050405020304" pitchFamily="18" charset="0"/>
              </a:rPr>
              <a:t>«Высшее военно-морское училище имени М. В. Фрунзе»,</a:t>
            </a:r>
            <a:endParaRPr lang="ru-RU" sz="1300" dirty="0" smtClean="0">
              <a:latin typeface="Times New Roman" panose="02020603050405020304" pitchFamily="18" charset="0"/>
              <a:cs typeface="Times New Roman" panose="02020603050405020304" pitchFamily="18" charset="0"/>
            </a:endParaRPr>
          </a:p>
          <a:p>
            <a:pPr algn="just"/>
            <a:r>
              <a:rPr lang="ru-RU" sz="1300" dirty="0" smtClean="0">
                <a:latin typeface="Times New Roman" panose="02020603050405020304" pitchFamily="18" charset="0"/>
                <a:cs typeface="Times New Roman" panose="02020603050405020304" pitchFamily="18" charset="0"/>
              </a:rPr>
              <a:t>с 1951 - Указом Президиума Верховного Совета СССР было награждено </a:t>
            </a:r>
            <a:r>
              <a:rPr lang="ru-RU" sz="1300" b="1" dirty="0" smtClean="0">
                <a:latin typeface="Times New Roman" panose="02020603050405020304" pitchFamily="18" charset="0"/>
                <a:cs typeface="Times New Roman" panose="02020603050405020304" pitchFamily="18" charset="0"/>
              </a:rPr>
              <a:t>орденом Ушакова I степени.</a:t>
            </a:r>
            <a:endParaRPr lang="ru-RU" sz="1300" dirty="0" smtClean="0">
              <a:latin typeface="Times New Roman" panose="02020603050405020304" pitchFamily="18" charset="0"/>
              <a:cs typeface="Times New Roman" panose="02020603050405020304" pitchFamily="18" charset="0"/>
            </a:endParaRPr>
          </a:p>
          <a:p>
            <a:pPr algn="just"/>
            <a:r>
              <a:rPr lang="ru-RU" sz="1300" dirty="0" smtClean="0">
                <a:latin typeface="Times New Roman" panose="02020603050405020304" pitchFamily="18" charset="0"/>
                <a:cs typeface="Times New Roman" panose="02020603050405020304" pitchFamily="18" charset="0"/>
              </a:rPr>
              <a:t>с 1998  - </a:t>
            </a:r>
            <a:r>
              <a:rPr lang="ru-RU" sz="1300" b="1" dirty="0" smtClean="0">
                <a:latin typeface="Times New Roman" panose="02020603050405020304" pitchFamily="18" charset="0"/>
                <a:cs typeface="Times New Roman" panose="02020603050405020304" pitchFamily="18" charset="0"/>
              </a:rPr>
              <a:t>Санкт-Петербургский Военно-морской институт,</a:t>
            </a:r>
            <a:endParaRPr lang="ru-RU" sz="1300" dirty="0" smtClean="0">
              <a:latin typeface="Times New Roman" panose="02020603050405020304" pitchFamily="18" charset="0"/>
              <a:cs typeface="Times New Roman" panose="02020603050405020304" pitchFamily="18" charset="0"/>
            </a:endParaRPr>
          </a:p>
          <a:p>
            <a:pPr algn="just"/>
            <a:r>
              <a:rPr lang="ru-RU" sz="1300" dirty="0" smtClean="0">
                <a:latin typeface="Times New Roman" panose="02020603050405020304" pitchFamily="18" charset="0"/>
                <a:cs typeface="Times New Roman" panose="02020603050405020304" pitchFamily="18" charset="0"/>
              </a:rPr>
              <a:t>с 2001 - </a:t>
            </a:r>
            <a:r>
              <a:rPr lang="ru-RU" sz="1300" b="1" dirty="0" smtClean="0">
                <a:latin typeface="Times New Roman" panose="02020603050405020304" pitchFamily="18" charset="0"/>
                <a:cs typeface="Times New Roman" panose="02020603050405020304" pitchFamily="18" charset="0"/>
              </a:rPr>
              <a:t>«Морской корпус Петра Великого».</a:t>
            </a:r>
            <a:endParaRPr lang="ru-RU" sz="1300" dirty="0" smtClean="0">
              <a:latin typeface="Times New Roman" panose="02020603050405020304" pitchFamily="18" charset="0"/>
              <a:cs typeface="Times New Roman" panose="02020603050405020304" pitchFamily="18" charset="0"/>
            </a:endParaRPr>
          </a:p>
          <a:p>
            <a:endParaRPr lang="ru-RU" sz="1300" dirty="0"/>
          </a:p>
        </p:txBody>
      </p:sp>
      <p:pic>
        <p:nvPicPr>
          <p:cNvPr id="7" name="Picture 2" descr="http://www.hbmwd.com/site_media/back%20button.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51912" y="6065912"/>
            <a:ext cx="792088" cy="792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9180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3419872" y="1600201"/>
            <a:ext cx="5616624" cy="4997151"/>
          </a:xfrm>
        </p:spPr>
        <p:txBody>
          <a:bodyPr>
            <a:normAutofit fontScale="92500"/>
          </a:bodyPr>
          <a:lstStyle/>
          <a:p>
            <a:pPr marL="0" indent="0" algn="just">
              <a:buNone/>
            </a:pPr>
            <a:r>
              <a:rPr lang="ru-RU" sz="2000" dirty="0" smtClean="0">
                <a:latin typeface="Times New Roman" panose="02020603050405020304" pitchFamily="18" charset="0"/>
                <a:cs typeface="Times New Roman" panose="02020603050405020304" pitchFamily="18" charset="0"/>
              </a:rPr>
              <a:t>	В историю Российского государства вписано немало замечательных имен наших соотечественников, прославивших Россию.</a:t>
            </a:r>
          </a:p>
          <a:p>
            <a:pPr marL="0" indent="0" algn="just">
              <a:buNone/>
            </a:pPr>
            <a:r>
              <a:rPr lang="ru-RU" sz="2000" dirty="0" smtClean="0">
                <a:latin typeface="Times New Roman" panose="02020603050405020304" pitchFamily="18" charset="0"/>
                <a:cs typeface="Times New Roman" panose="02020603050405020304" pitchFamily="18" charset="0"/>
              </a:rPr>
              <a:t>	Один из них – </a:t>
            </a:r>
            <a:r>
              <a:rPr lang="ru-RU" sz="20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адмирал Фёдор Фёдорович Ушаков, флотоводец, дипломат, Человек!</a:t>
            </a:r>
          </a:p>
          <a:p>
            <a:pPr marL="0" indent="0" algn="just">
              <a:buNone/>
            </a:pPr>
            <a:r>
              <a:rPr lang="ru-RU" sz="2000" dirty="0" smtClean="0">
                <a:latin typeface="Times New Roman" panose="02020603050405020304" pitchFamily="18" charset="0"/>
                <a:cs typeface="Times New Roman" panose="02020603050405020304" pitchFamily="18" charset="0"/>
              </a:rPr>
              <a:t>	Его жизнь – яркий пример служения своей</a:t>
            </a:r>
          </a:p>
          <a:p>
            <a:pPr marL="0" indent="0" algn="just">
              <a:buNone/>
            </a:pPr>
            <a:r>
              <a:rPr lang="ru-RU" sz="2000" dirty="0" smtClean="0">
                <a:latin typeface="Times New Roman" panose="02020603050405020304" pitchFamily="18" charset="0"/>
                <a:cs typeface="Times New Roman" panose="02020603050405020304" pitchFamily="18" charset="0"/>
              </a:rPr>
              <a:t>Родине и народу. Кто он, откуда вышел на широкие морские просторы?</a:t>
            </a:r>
          </a:p>
          <a:p>
            <a:pPr marL="0" indent="0" algn="just">
              <a:buNone/>
            </a:pPr>
            <a:r>
              <a:rPr lang="ru-RU" sz="2000" dirty="0" smtClean="0">
                <a:latin typeface="Times New Roman" panose="02020603050405020304" pitchFamily="18" charset="0"/>
                <a:cs typeface="Times New Roman" panose="02020603050405020304" pitchFamily="18" charset="0"/>
              </a:rPr>
              <a:t>	Одни считали его уроженцем деревни Алексеевка </a:t>
            </a:r>
            <a:r>
              <a:rPr lang="ru-RU" sz="2000" dirty="0" err="1" smtClean="0">
                <a:latin typeface="Times New Roman" panose="02020603050405020304" pitchFamily="18" charset="0"/>
                <a:cs typeface="Times New Roman" panose="02020603050405020304" pitchFamily="18" charset="0"/>
              </a:rPr>
              <a:t>Темниковского</a:t>
            </a:r>
            <a:r>
              <a:rPr lang="ru-RU" sz="2000" dirty="0" smtClean="0">
                <a:latin typeface="Times New Roman" panose="02020603050405020304" pitchFamily="18" charset="0"/>
                <a:cs typeface="Times New Roman" panose="02020603050405020304" pitchFamily="18" charset="0"/>
              </a:rPr>
              <a:t> уезда Тамбовской губернии, другие называли сельцо </a:t>
            </a:r>
            <a:r>
              <a:rPr lang="ru-RU" sz="2000" dirty="0" err="1" smtClean="0">
                <a:latin typeface="Times New Roman" panose="02020603050405020304" pitchFamily="18" charset="0"/>
                <a:cs typeface="Times New Roman" panose="02020603050405020304" pitchFamily="18" charset="0"/>
              </a:rPr>
              <a:t>Бурнаково</a:t>
            </a:r>
            <a:r>
              <a:rPr lang="ru-RU" sz="2000" dirty="0" smtClean="0">
                <a:latin typeface="Times New Roman" panose="02020603050405020304" pitchFamily="18" charset="0"/>
                <a:cs typeface="Times New Roman" panose="02020603050405020304" pitchFamily="18" charset="0"/>
              </a:rPr>
              <a:t> Романовского уезда Ярославской провинции (ныне Рыбинский район Ярославской области).</a:t>
            </a:r>
          </a:p>
          <a:p>
            <a:pPr marL="0" indent="0" algn="just">
              <a:buNone/>
            </a:pPr>
            <a:r>
              <a:rPr lang="ru-RU" sz="2000" dirty="0" smtClean="0">
                <a:latin typeface="Times New Roman" panose="02020603050405020304" pitchFamily="18" charset="0"/>
                <a:cs typeface="Times New Roman" panose="02020603050405020304" pitchFamily="18" charset="0"/>
              </a:rPr>
              <a:t>	Не было единого мнения и в указании даты его рождения. Она ориентировочно называлась 1744-1745 годы.</a:t>
            </a:r>
          </a:p>
        </p:txBody>
      </p:sp>
      <p:sp>
        <p:nvSpPr>
          <p:cNvPr id="3" name="Заголовок 2"/>
          <p:cNvSpPr>
            <a:spLocks noGrp="1"/>
          </p:cNvSpPr>
          <p:nvPr>
            <p:ph type="title"/>
          </p:nvPr>
        </p:nvSpPr>
        <p:spPr>
          <a:xfrm>
            <a:off x="457200" y="359465"/>
            <a:ext cx="8229600" cy="981303"/>
          </a:xfrm>
        </p:spPr>
        <p:txBody>
          <a:bodyPr/>
          <a:lstStyle/>
          <a:p>
            <a:r>
              <a:rPr lang="ru-RU"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Фёдор Фёдорович Ушаков</a:t>
            </a:r>
            <a:endParaRPr lang="ru-RU"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Рисунок 3" descr="DSC01091.JPG"/>
          <p:cNvPicPr>
            <a:picLocks noChangeAspect="1"/>
          </p:cNvPicPr>
          <p:nvPr/>
        </p:nvPicPr>
        <p:blipFill>
          <a:blip r:embed="rId2" cstate="print"/>
          <a:srcRect l="16327" t="13776" r="24489"/>
          <a:stretch>
            <a:fillRect/>
          </a:stretch>
        </p:blipFill>
        <p:spPr>
          <a:xfrm>
            <a:off x="251520" y="1453375"/>
            <a:ext cx="2744855" cy="533192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0" y="0"/>
            <a:ext cx="4571999" cy="6858000"/>
          </a:xfrm>
          <a:prstGeom prst="rect">
            <a:avLst/>
          </a:prstGeom>
          <a:noFill/>
          <a:ln w="9525">
            <a:noFill/>
            <a:miter lim="800000"/>
            <a:headEnd/>
            <a:tailEnd/>
          </a:ln>
          <a:effectLst/>
        </p:spPr>
      </p:pic>
      <p:pic>
        <p:nvPicPr>
          <p:cNvPr id="46083" name="Picture 3"/>
          <p:cNvPicPr>
            <a:picLocks noChangeAspect="1" noChangeArrowheads="1"/>
          </p:cNvPicPr>
          <p:nvPr/>
        </p:nvPicPr>
        <p:blipFill>
          <a:blip r:embed="rId3" cstate="print"/>
          <a:srcRect/>
          <a:stretch>
            <a:fillRect/>
          </a:stretch>
        </p:blipFill>
        <p:spPr bwMode="auto">
          <a:xfrm>
            <a:off x="4572000" y="0"/>
            <a:ext cx="4572000" cy="6858000"/>
          </a:xfrm>
          <a:prstGeom prst="rect">
            <a:avLst/>
          </a:prstGeom>
          <a:noFill/>
          <a:ln w="9525">
            <a:noFill/>
            <a:miter lim="800000"/>
            <a:headEnd/>
            <a:tailEnd/>
          </a:ln>
          <a:effectLst/>
        </p:spPr>
      </p:pic>
      <p:pic>
        <p:nvPicPr>
          <p:cNvPr id="8" name="Picture 2">
            <a:hlinkClick r:id="rId4" action="ppaction://hlinksldjump"/>
          </p:cNvPr>
          <p:cNvPicPr>
            <a:picLocks noChangeAspect="1" noChangeArrowheads="1"/>
          </p:cNvPicPr>
          <p:nvPr/>
        </p:nvPicPr>
        <p:blipFill>
          <a:blip r:embed="rId2" cstate="print"/>
          <a:srcRect l="7812" t="17708" r="75001" b="62500"/>
          <a:stretch>
            <a:fillRect/>
          </a:stretch>
        </p:blipFill>
        <p:spPr bwMode="auto">
          <a:xfrm>
            <a:off x="357158" y="1214422"/>
            <a:ext cx="785818" cy="1357322"/>
          </a:xfrm>
          <a:prstGeom prst="rect">
            <a:avLst/>
          </a:prstGeom>
          <a:noFill/>
          <a:ln w="9525">
            <a:solidFill>
              <a:schemeClr val="tx1"/>
            </a:solidFill>
            <a:miter lim="800000"/>
            <a:headEnd/>
            <a:tailEnd/>
          </a:ln>
          <a:effectLst/>
        </p:spPr>
      </p:pic>
      <p:pic>
        <p:nvPicPr>
          <p:cNvPr id="9" name="Picture 2">
            <a:hlinkClick r:id="rId5" action="ppaction://hlinksldjump"/>
          </p:cNvPr>
          <p:cNvPicPr>
            <a:picLocks noChangeAspect="1" noChangeArrowheads="1"/>
          </p:cNvPicPr>
          <p:nvPr/>
        </p:nvPicPr>
        <p:blipFill>
          <a:blip r:embed="rId2" cstate="print"/>
          <a:srcRect l="56250" t="38542" r="15625" b="43750"/>
          <a:stretch>
            <a:fillRect/>
          </a:stretch>
        </p:blipFill>
        <p:spPr bwMode="auto">
          <a:xfrm>
            <a:off x="2571736" y="2643182"/>
            <a:ext cx="1285884" cy="1214446"/>
          </a:xfrm>
          <a:prstGeom prst="rect">
            <a:avLst/>
          </a:prstGeom>
          <a:noFill/>
          <a:ln w="9525">
            <a:solidFill>
              <a:schemeClr val="tx1"/>
            </a:solidFill>
            <a:miter lim="800000"/>
            <a:headEnd/>
            <a:tailEnd/>
          </a:ln>
          <a:effectLst/>
        </p:spPr>
      </p:pic>
      <p:pic>
        <p:nvPicPr>
          <p:cNvPr id="10" name="Picture 2">
            <a:hlinkClick r:id="rId6" action="ppaction://hlinksldjump"/>
          </p:cNvPr>
          <p:cNvPicPr>
            <a:picLocks noChangeAspect="1" noChangeArrowheads="1"/>
          </p:cNvPicPr>
          <p:nvPr/>
        </p:nvPicPr>
        <p:blipFill>
          <a:blip r:embed="rId2" cstate="print"/>
          <a:srcRect t="39583" r="73438" b="43750"/>
          <a:stretch>
            <a:fillRect/>
          </a:stretch>
        </p:blipFill>
        <p:spPr bwMode="auto">
          <a:xfrm>
            <a:off x="0" y="2714620"/>
            <a:ext cx="1214414" cy="1143008"/>
          </a:xfrm>
          <a:prstGeom prst="rect">
            <a:avLst/>
          </a:prstGeom>
          <a:noFill/>
          <a:ln w="9525">
            <a:solidFill>
              <a:schemeClr val="tx1"/>
            </a:solidFill>
            <a:miter lim="800000"/>
            <a:headEnd/>
            <a:tailEnd/>
          </a:ln>
          <a:effectLst/>
        </p:spPr>
      </p:pic>
      <p:pic>
        <p:nvPicPr>
          <p:cNvPr id="11" name="Picture 2">
            <a:hlinkClick r:id="rId7" action="ppaction://hlinksldjump"/>
          </p:cNvPr>
          <p:cNvPicPr>
            <a:picLocks noChangeAspect="1" noChangeArrowheads="1"/>
          </p:cNvPicPr>
          <p:nvPr/>
        </p:nvPicPr>
        <p:blipFill>
          <a:blip r:embed="rId2" cstate="print"/>
          <a:srcRect t="55208" r="75001" b="28125"/>
          <a:stretch>
            <a:fillRect/>
          </a:stretch>
        </p:blipFill>
        <p:spPr bwMode="auto">
          <a:xfrm>
            <a:off x="0" y="3786190"/>
            <a:ext cx="1142976" cy="1143008"/>
          </a:xfrm>
          <a:prstGeom prst="rect">
            <a:avLst/>
          </a:prstGeom>
          <a:noFill/>
          <a:ln w="9525">
            <a:solidFill>
              <a:schemeClr val="tx1"/>
            </a:solidFill>
            <a:miter lim="800000"/>
            <a:headEnd/>
            <a:tailEnd/>
          </a:ln>
          <a:effectLst/>
        </p:spPr>
      </p:pic>
      <p:pic>
        <p:nvPicPr>
          <p:cNvPr id="12" name="Picture 2">
            <a:hlinkClick r:id="rId8" action="ppaction://hlinksldjump"/>
          </p:cNvPr>
          <p:cNvPicPr>
            <a:picLocks noChangeAspect="1" noChangeArrowheads="1"/>
          </p:cNvPicPr>
          <p:nvPr/>
        </p:nvPicPr>
        <p:blipFill>
          <a:blip r:embed="rId2" cstate="print"/>
          <a:srcRect l="23437" t="55209" r="67188" b="33333"/>
          <a:stretch>
            <a:fillRect/>
          </a:stretch>
        </p:blipFill>
        <p:spPr bwMode="auto">
          <a:xfrm>
            <a:off x="1071538" y="3786190"/>
            <a:ext cx="428628" cy="785818"/>
          </a:xfrm>
          <a:prstGeom prst="rect">
            <a:avLst/>
          </a:prstGeom>
          <a:noFill/>
          <a:ln w="9525">
            <a:solidFill>
              <a:schemeClr val="tx1"/>
            </a:solidFill>
            <a:miter lim="800000"/>
            <a:headEnd/>
            <a:tailEnd/>
          </a:ln>
          <a:effectLst/>
        </p:spPr>
      </p:pic>
      <p:pic>
        <p:nvPicPr>
          <p:cNvPr id="13" name="Picture 2">
            <a:hlinkClick r:id="rId9" action="ppaction://hlinksldjump"/>
          </p:cNvPr>
          <p:cNvPicPr>
            <a:picLocks noChangeAspect="1" noChangeArrowheads="1"/>
          </p:cNvPicPr>
          <p:nvPr/>
        </p:nvPicPr>
        <p:blipFill>
          <a:blip r:embed="rId2" cstate="print"/>
          <a:srcRect l="85938" t="38542" r="3124" b="45833"/>
          <a:stretch>
            <a:fillRect/>
          </a:stretch>
        </p:blipFill>
        <p:spPr bwMode="auto">
          <a:xfrm>
            <a:off x="4000496" y="2643182"/>
            <a:ext cx="500066" cy="1071570"/>
          </a:xfrm>
          <a:prstGeom prst="rect">
            <a:avLst/>
          </a:prstGeom>
          <a:noFill/>
          <a:ln w="9525">
            <a:solidFill>
              <a:schemeClr val="tx1"/>
            </a:solidFill>
            <a:miter lim="800000"/>
            <a:headEnd/>
            <a:tailEnd/>
          </a:ln>
          <a:effectLst/>
        </p:spPr>
      </p:pic>
      <p:pic>
        <p:nvPicPr>
          <p:cNvPr id="14" name="Picture 2">
            <a:hlinkClick r:id="rId10" action="ppaction://hlinksldjump"/>
          </p:cNvPr>
          <p:cNvPicPr>
            <a:picLocks noChangeAspect="1" noChangeArrowheads="1"/>
          </p:cNvPicPr>
          <p:nvPr/>
        </p:nvPicPr>
        <p:blipFill>
          <a:blip r:embed="rId2" cstate="print"/>
          <a:srcRect l="56249" t="62500" r="17188" b="26041"/>
          <a:stretch>
            <a:fillRect/>
          </a:stretch>
        </p:blipFill>
        <p:spPr bwMode="auto">
          <a:xfrm>
            <a:off x="2571736" y="4286256"/>
            <a:ext cx="1214446" cy="785818"/>
          </a:xfrm>
          <a:prstGeom prst="rect">
            <a:avLst/>
          </a:prstGeom>
          <a:noFill/>
          <a:ln w="9525">
            <a:solidFill>
              <a:schemeClr val="tx1"/>
            </a:solidFill>
            <a:miter lim="800000"/>
            <a:headEnd/>
            <a:tailEnd/>
          </a:ln>
          <a:effectLst/>
        </p:spPr>
      </p:pic>
      <p:pic>
        <p:nvPicPr>
          <p:cNvPr id="15" name="Picture 2">
            <a:hlinkClick r:id="rId10" action="ppaction://hlinksldjump"/>
          </p:cNvPr>
          <p:cNvPicPr>
            <a:picLocks noChangeAspect="1" noChangeArrowheads="1"/>
          </p:cNvPicPr>
          <p:nvPr/>
        </p:nvPicPr>
        <p:blipFill>
          <a:blip r:embed="rId2" cstate="print"/>
          <a:srcRect l="54689" t="71876" r="24999" b="9374"/>
          <a:stretch>
            <a:fillRect/>
          </a:stretch>
        </p:blipFill>
        <p:spPr bwMode="auto">
          <a:xfrm>
            <a:off x="2500298" y="4929198"/>
            <a:ext cx="928694" cy="1285884"/>
          </a:xfrm>
          <a:prstGeom prst="rect">
            <a:avLst/>
          </a:prstGeom>
          <a:noFill/>
          <a:ln w="9525">
            <a:solidFill>
              <a:schemeClr val="tx1"/>
            </a:solidFill>
            <a:miter lim="800000"/>
            <a:headEnd/>
            <a:tailEnd/>
          </a:ln>
          <a:effectLst/>
        </p:spPr>
      </p:pic>
      <p:pic>
        <p:nvPicPr>
          <p:cNvPr id="16" name="Picture 2">
            <a:hlinkClick r:id="rId11" action="ppaction://hlinksldjump"/>
          </p:cNvPr>
          <p:cNvPicPr>
            <a:picLocks noChangeAspect="1" noChangeArrowheads="1"/>
          </p:cNvPicPr>
          <p:nvPr/>
        </p:nvPicPr>
        <p:blipFill>
          <a:blip r:embed="rId2" cstate="print"/>
          <a:srcRect l="79687" t="85417" r="10938" b="1041"/>
          <a:stretch>
            <a:fillRect/>
          </a:stretch>
        </p:blipFill>
        <p:spPr bwMode="auto">
          <a:xfrm>
            <a:off x="3643306" y="5929306"/>
            <a:ext cx="428628" cy="928694"/>
          </a:xfrm>
          <a:prstGeom prst="rect">
            <a:avLst/>
          </a:prstGeom>
          <a:noFill/>
          <a:ln w="9525">
            <a:solidFill>
              <a:schemeClr val="tx1"/>
            </a:solidFill>
            <a:miter lim="800000"/>
            <a:headEnd/>
            <a:tailEnd/>
          </a:ln>
          <a:effectLst/>
        </p:spPr>
      </p:pic>
      <p:pic>
        <p:nvPicPr>
          <p:cNvPr id="17" name="Picture 2">
            <a:hlinkClick r:id="rId12" action="ppaction://hlinksldjump"/>
          </p:cNvPr>
          <p:cNvPicPr>
            <a:picLocks noChangeAspect="1" noChangeArrowheads="1"/>
          </p:cNvPicPr>
          <p:nvPr/>
        </p:nvPicPr>
        <p:blipFill>
          <a:blip r:embed="rId2" cstate="print"/>
          <a:srcRect l="25000" t="72917" r="50000" b="10416"/>
          <a:stretch>
            <a:fillRect/>
          </a:stretch>
        </p:blipFill>
        <p:spPr bwMode="auto">
          <a:xfrm>
            <a:off x="1142976" y="5000636"/>
            <a:ext cx="1143008" cy="1143008"/>
          </a:xfrm>
          <a:prstGeom prst="rect">
            <a:avLst/>
          </a:prstGeom>
          <a:noFill/>
          <a:ln w="9525">
            <a:solidFill>
              <a:schemeClr val="tx1"/>
            </a:solidFill>
            <a:miter lim="800000"/>
            <a:headEnd/>
            <a:tailEnd/>
          </a:ln>
          <a:effectLst/>
        </p:spPr>
      </p:pic>
      <p:pic>
        <p:nvPicPr>
          <p:cNvPr id="18" name="Picture 3">
            <a:hlinkClick r:id="rId13" action="ppaction://hlinksldjump"/>
          </p:cNvPr>
          <p:cNvPicPr>
            <a:picLocks noChangeAspect="1" noChangeArrowheads="1"/>
          </p:cNvPicPr>
          <p:nvPr/>
        </p:nvPicPr>
        <p:blipFill>
          <a:blip r:embed="rId3" cstate="print"/>
          <a:srcRect l="53124" t="2084" r="26563" b="78125"/>
          <a:stretch>
            <a:fillRect/>
          </a:stretch>
        </p:blipFill>
        <p:spPr bwMode="auto">
          <a:xfrm>
            <a:off x="7000892" y="142852"/>
            <a:ext cx="928694" cy="1357322"/>
          </a:xfrm>
          <a:prstGeom prst="rect">
            <a:avLst/>
          </a:prstGeom>
          <a:noFill/>
          <a:ln w="9525">
            <a:solidFill>
              <a:schemeClr val="tx1"/>
            </a:solidFill>
            <a:miter lim="800000"/>
            <a:headEnd/>
            <a:tailEnd/>
          </a:ln>
          <a:effectLst/>
        </p:spPr>
      </p:pic>
      <p:pic>
        <p:nvPicPr>
          <p:cNvPr id="19" name="Picture 3">
            <a:hlinkClick r:id="rId14" action="ppaction://hlinksldjump"/>
          </p:cNvPr>
          <p:cNvPicPr>
            <a:picLocks noChangeAspect="1" noChangeArrowheads="1"/>
          </p:cNvPicPr>
          <p:nvPr/>
        </p:nvPicPr>
        <p:blipFill>
          <a:blip r:embed="rId3" cstate="print"/>
          <a:srcRect l="4687" r="78126" b="82292"/>
          <a:stretch>
            <a:fillRect/>
          </a:stretch>
        </p:blipFill>
        <p:spPr bwMode="auto">
          <a:xfrm>
            <a:off x="4786314" y="0"/>
            <a:ext cx="785818" cy="1214446"/>
          </a:xfrm>
          <a:prstGeom prst="rect">
            <a:avLst/>
          </a:prstGeom>
          <a:noFill/>
          <a:ln w="9525">
            <a:solidFill>
              <a:schemeClr val="tx1"/>
            </a:solidFill>
            <a:miter lim="800000"/>
            <a:headEnd/>
            <a:tailEnd/>
          </a:ln>
          <a:effectLst/>
        </p:spPr>
      </p:pic>
      <p:pic>
        <p:nvPicPr>
          <p:cNvPr id="20" name="Picture 3">
            <a:hlinkClick r:id="rId15" action="ppaction://hlinksldjump"/>
          </p:cNvPr>
          <p:cNvPicPr>
            <a:picLocks noChangeAspect="1" noChangeArrowheads="1"/>
          </p:cNvPicPr>
          <p:nvPr/>
        </p:nvPicPr>
        <p:blipFill>
          <a:blip r:embed="rId3" cstate="print"/>
          <a:srcRect l="28124" t="25000" r="51563" b="59375"/>
          <a:stretch>
            <a:fillRect/>
          </a:stretch>
        </p:blipFill>
        <p:spPr bwMode="auto">
          <a:xfrm>
            <a:off x="5857884" y="1714488"/>
            <a:ext cx="928694" cy="1071570"/>
          </a:xfrm>
          <a:prstGeom prst="rect">
            <a:avLst/>
          </a:prstGeom>
          <a:noFill/>
          <a:ln w="9525">
            <a:solidFill>
              <a:schemeClr val="tx1"/>
            </a:solidFill>
            <a:miter lim="800000"/>
            <a:headEnd/>
            <a:tailEnd/>
          </a:ln>
          <a:effectLst/>
        </p:spPr>
      </p:pic>
      <p:pic>
        <p:nvPicPr>
          <p:cNvPr id="21" name="Picture 3">
            <a:hlinkClick r:id="rId16" action="ppaction://hlinksldjump"/>
          </p:cNvPr>
          <p:cNvPicPr>
            <a:picLocks noChangeAspect="1" noChangeArrowheads="1"/>
          </p:cNvPicPr>
          <p:nvPr/>
        </p:nvPicPr>
        <p:blipFill>
          <a:blip r:embed="rId3" cstate="print"/>
          <a:srcRect l="53124" t="34375" r="32813" b="51041"/>
          <a:stretch>
            <a:fillRect/>
          </a:stretch>
        </p:blipFill>
        <p:spPr bwMode="auto">
          <a:xfrm>
            <a:off x="7000892" y="2357430"/>
            <a:ext cx="642942" cy="1000132"/>
          </a:xfrm>
          <a:prstGeom prst="rect">
            <a:avLst/>
          </a:prstGeom>
          <a:noFill/>
          <a:ln w="9525">
            <a:solidFill>
              <a:schemeClr val="tx1"/>
            </a:solidFill>
            <a:miter lim="800000"/>
            <a:headEnd/>
            <a:tailEnd/>
          </a:ln>
          <a:effectLst/>
        </p:spPr>
      </p:pic>
      <p:pic>
        <p:nvPicPr>
          <p:cNvPr id="22" name="Picture 2">
            <a:hlinkClick r:id="rId17" action="ppaction://hlinksldjump"/>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21252" r="72597" b="61951"/>
          <a:stretch/>
        </p:blipFill>
        <p:spPr bwMode="auto">
          <a:xfrm>
            <a:off x="4605037" y="1460665"/>
            <a:ext cx="1252847" cy="115190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438953" y="16080"/>
            <a:ext cx="5597543" cy="6841920"/>
          </a:xfrm>
        </p:spPr>
        <p:txBody>
          <a:bodyPr>
            <a:noAutofit/>
          </a:bodyPr>
          <a:lstStyle/>
          <a:p>
            <a:pPr marL="0" indent="0" algn="just">
              <a:buNone/>
            </a:pPr>
            <a:r>
              <a:rPr lang="ru-RU" sz="1200" dirty="0" smtClean="0">
                <a:latin typeface="Times New Roman" panose="02020603050405020304" pitchFamily="18" charset="0"/>
                <a:cs typeface="Times New Roman" panose="02020603050405020304" pitchFamily="18" charset="0"/>
              </a:rPr>
              <a:t>            При </a:t>
            </a:r>
            <a:r>
              <a:rPr lang="ru-RU" sz="1200" dirty="0">
                <a:latin typeface="Times New Roman" panose="02020603050405020304" pitchFamily="18" charset="0"/>
                <a:cs typeface="Times New Roman" panose="02020603050405020304" pitchFamily="18" charset="0"/>
              </a:rPr>
              <a:t>Екатерине Великой границы Российской империи были значительно раздвинуты на запад (разделы Речи </a:t>
            </a:r>
            <a:r>
              <a:rPr lang="ru-RU" sz="1200" dirty="0" err="1">
                <a:latin typeface="Times New Roman" panose="02020603050405020304" pitchFamily="18" charset="0"/>
                <a:cs typeface="Times New Roman" panose="02020603050405020304" pitchFamily="18" charset="0"/>
              </a:rPr>
              <a:t>Посполитой</a:t>
            </a:r>
            <a:r>
              <a:rPr lang="ru-RU" sz="1200" dirty="0">
                <a:latin typeface="Times New Roman" panose="02020603050405020304" pitchFamily="18" charset="0"/>
                <a:cs typeface="Times New Roman" panose="02020603050405020304" pitchFamily="18" charset="0"/>
              </a:rPr>
              <a:t>) и на юг (присоединение </a:t>
            </a:r>
            <a:r>
              <a:rPr lang="ru-RU" sz="1200" dirty="0" err="1">
                <a:latin typeface="Times New Roman" panose="02020603050405020304" pitchFamily="18" charset="0"/>
                <a:cs typeface="Times New Roman" panose="02020603050405020304" pitchFamily="18" charset="0"/>
              </a:rPr>
              <a:t>Новороссии</a:t>
            </a:r>
            <a:r>
              <a:rPr lang="ru-RU" sz="1200" dirty="0">
                <a:latin typeface="Times New Roman" panose="02020603050405020304" pitchFamily="18" charset="0"/>
                <a:cs typeface="Times New Roman" panose="02020603050405020304" pitchFamily="18" charset="0"/>
              </a:rPr>
              <a:t>).</a:t>
            </a:r>
          </a:p>
          <a:p>
            <a:pPr marL="0" indent="0" algn="just">
              <a:buNone/>
            </a:pPr>
            <a:r>
              <a:rPr lang="ru-RU" sz="1200" dirty="0" smtClean="0">
                <a:latin typeface="Times New Roman" panose="02020603050405020304" pitchFamily="18" charset="0"/>
                <a:cs typeface="Times New Roman" panose="02020603050405020304" pitchFamily="18" charset="0"/>
              </a:rPr>
              <a:t>            Войны </a:t>
            </a:r>
            <a:r>
              <a:rPr lang="ru-RU" sz="1200" dirty="0">
                <a:latin typeface="Times New Roman" panose="02020603050405020304" pitchFamily="18" charset="0"/>
                <a:cs typeface="Times New Roman" panose="02020603050405020304" pitchFamily="18" charset="0"/>
              </a:rPr>
              <a:t>с Турцией ознаменовались крупными военными победами Румянцева, Суворова, Потемкина, Кутузова, </a:t>
            </a:r>
            <a:r>
              <a:rPr lang="ru-RU" sz="1200" b="1" dirty="0">
                <a:latin typeface="Times New Roman" panose="02020603050405020304" pitchFamily="18" charset="0"/>
                <a:cs typeface="Times New Roman" panose="02020603050405020304" pitchFamily="18" charset="0"/>
              </a:rPr>
              <a:t>Ушакова</a:t>
            </a:r>
            <a:r>
              <a:rPr lang="ru-RU" sz="1200" dirty="0">
                <a:latin typeface="Times New Roman" panose="02020603050405020304" pitchFamily="18" charset="0"/>
                <a:cs typeface="Times New Roman" panose="02020603050405020304" pitchFamily="18" charset="0"/>
              </a:rPr>
              <a:t>, утверждением России на Чёрном море. В результате их к России отошло Северное Причерноморье, Крым, </a:t>
            </a:r>
            <a:r>
              <a:rPr lang="ru-RU" sz="1200" dirty="0" err="1">
                <a:latin typeface="Times New Roman" panose="02020603050405020304" pitchFamily="18" charset="0"/>
                <a:cs typeface="Times New Roman" panose="02020603050405020304" pitchFamily="18" charset="0"/>
              </a:rPr>
              <a:t>Прикубанье</a:t>
            </a:r>
            <a:r>
              <a:rPr lang="ru-RU" sz="1200" dirty="0">
                <a:latin typeface="Times New Roman" panose="02020603050405020304" pitchFamily="18" charset="0"/>
                <a:cs typeface="Times New Roman" panose="02020603050405020304" pitchFamily="18" charset="0"/>
              </a:rPr>
              <a:t>, усилились её политические позиции на Кавказе и Балканах, укреплён авторитет России на мировой арене.</a:t>
            </a:r>
          </a:p>
          <a:p>
            <a:pPr marL="0" indent="0" algn="just">
              <a:buNone/>
            </a:pPr>
            <a:r>
              <a:rPr lang="ru-RU" sz="1200" dirty="0" smtClean="0">
                <a:latin typeface="Times New Roman" panose="02020603050405020304" pitchFamily="18" charset="0"/>
                <a:cs typeface="Times New Roman" panose="02020603050405020304" pitchFamily="18" charset="0"/>
              </a:rPr>
              <a:t>             В </a:t>
            </a:r>
            <a:r>
              <a:rPr lang="ru-RU" sz="1200" dirty="0">
                <a:latin typeface="Times New Roman" panose="02020603050405020304" pitchFamily="18" charset="0"/>
                <a:cs typeface="Times New Roman" panose="02020603050405020304" pitchFamily="18" charset="0"/>
              </a:rPr>
              <a:t>истории известен случай, когда императрица Екатерина пожелала собственными глазами взглянуть на прославленного флотоводца и пригласила Ушакова в Петербург.</a:t>
            </a:r>
          </a:p>
          <a:p>
            <a:pPr marL="0" indent="0">
              <a:buNone/>
            </a:pPr>
            <a:r>
              <a:rPr lang="ru-RU" sz="1200" dirty="0" smtClean="0">
                <a:latin typeface="Times New Roman" panose="02020603050405020304" pitchFamily="18" charset="0"/>
                <a:cs typeface="Times New Roman" panose="02020603050405020304" pitchFamily="18" charset="0"/>
              </a:rPr>
              <a:t>             С </a:t>
            </a:r>
            <a:r>
              <a:rPr lang="ru-RU" sz="1200" dirty="0">
                <a:latin typeface="Times New Roman" panose="02020603050405020304" pitchFamily="18" charset="0"/>
                <a:cs typeface="Times New Roman" panose="02020603050405020304" pitchFamily="18" charset="0"/>
              </a:rPr>
              <a:t>робостью подъезжал Федор Федорович к столице. Он хорошо знал жизнь простых матросов, их заботы, чаяния, радости. А как разговаривать с царями?</a:t>
            </a:r>
          </a:p>
          <a:p>
            <a:pPr marL="0" indent="0" algn="just">
              <a:buNone/>
            </a:pPr>
            <a:r>
              <a:rPr lang="ru-RU" sz="1200" dirty="0" smtClean="0">
                <a:latin typeface="Times New Roman" panose="02020603050405020304" pitchFamily="18" charset="0"/>
                <a:cs typeface="Times New Roman" panose="02020603050405020304" pitchFamily="18" charset="0"/>
              </a:rPr>
              <a:t>              Екатерина </a:t>
            </a:r>
            <a:r>
              <a:rPr lang="ru-RU" sz="1200" dirty="0">
                <a:latin typeface="Times New Roman" panose="02020603050405020304" pitchFamily="18" charset="0"/>
                <a:cs typeface="Times New Roman" panose="02020603050405020304" pitchFamily="18" charset="0"/>
              </a:rPr>
              <a:t>с удивлением смотрела на Ушакова. Перед ней предстал скромный, застенчивый человек, отнюдь не </a:t>
            </a:r>
            <a:r>
              <a:rPr lang="ru-RU" sz="1200" dirty="0" smtClean="0">
                <a:latin typeface="Times New Roman" panose="02020603050405020304" pitchFamily="18" charset="0"/>
                <a:cs typeface="Times New Roman" panose="02020603050405020304" pitchFamily="18" charset="0"/>
              </a:rPr>
              <a:t>богатырского роста</a:t>
            </a:r>
            <a:r>
              <a:rPr lang="ru-RU" sz="1200" dirty="0">
                <a:latin typeface="Times New Roman" panose="02020603050405020304" pitchFamily="18" charset="0"/>
                <a:cs typeface="Times New Roman" panose="02020603050405020304" pitchFamily="18" charset="0"/>
              </a:rPr>
              <a:t>. Она давно привыкла, что отличившиеся военачальники, пользуясь случаем, испрашивают себе почести и награды. Но у немолодого уже контр-адмирала, казалось, и в мыслях этого не было.</a:t>
            </a:r>
          </a:p>
          <a:p>
            <a:pPr marL="0" indent="355600" algn="just">
              <a:buNone/>
            </a:pPr>
            <a:r>
              <a:rPr lang="ru-RU" sz="1200" dirty="0">
                <a:latin typeface="Times New Roman" panose="02020603050405020304" pitchFamily="18" charset="0"/>
                <a:cs typeface="Times New Roman" panose="02020603050405020304" pitchFamily="18" charset="0"/>
              </a:rPr>
              <a:t>-А что, Федор Федорович,- спросила Екатерина,- </a:t>
            </a:r>
            <a:r>
              <a:rPr lang="ru-RU" sz="1200" dirty="0" err="1">
                <a:latin typeface="Times New Roman" panose="02020603050405020304" pitchFamily="18" charset="0"/>
                <a:cs typeface="Times New Roman" panose="02020603050405020304" pitchFamily="18" charset="0"/>
              </a:rPr>
              <a:t>Гассан</a:t>
            </a:r>
            <a:r>
              <a:rPr lang="ru-RU" sz="1200" dirty="0">
                <a:latin typeface="Times New Roman" panose="02020603050405020304" pitchFamily="18" charset="0"/>
                <a:cs typeface="Times New Roman" panose="02020603050405020304" pitchFamily="18" charset="0"/>
              </a:rPr>
              <a:t> и </a:t>
            </a:r>
            <a:r>
              <a:rPr lang="ru-RU" sz="1200" dirty="0" err="1" smtClean="0">
                <a:latin typeface="Times New Roman" panose="02020603050405020304" pitchFamily="18" charset="0"/>
                <a:cs typeface="Times New Roman" panose="02020603050405020304" pitchFamily="18" charset="0"/>
              </a:rPr>
              <a:t>Гусейн</a:t>
            </a:r>
            <a:r>
              <a:rPr lang="ru-RU" sz="1200" dirty="0" smtClean="0">
                <a:latin typeface="Times New Roman" panose="02020603050405020304" pitchFamily="18" charset="0"/>
                <a:cs typeface="Times New Roman" panose="02020603050405020304" pitchFamily="18" charset="0"/>
              </a:rPr>
              <a:t> турецкие </a:t>
            </a:r>
            <a:r>
              <a:rPr lang="ru-RU" sz="1200" dirty="0">
                <a:latin typeface="Times New Roman" panose="02020603050405020304" pitchFamily="18" charset="0"/>
                <a:cs typeface="Times New Roman" panose="02020603050405020304" pitchFamily="18" charset="0"/>
              </a:rPr>
              <a:t>в самом деле такие бестолковые командиры?</a:t>
            </a:r>
          </a:p>
          <a:p>
            <a:pPr marL="0" indent="355600" algn="just">
              <a:buNone/>
            </a:pPr>
            <a:r>
              <a:rPr lang="ru-RU" sz="1200" dirty="0">
                <a:latin typeface="Times New Roman" panose="02020603050405020304" pitchFamily="18" charset="0"/>
                <a:cs typeface="Times New Roman" panose="02020603050405020304" pitchFamily="18" charset="0"/>
              </a:rPr>
              <a:t>- Никак нет, Ваше Величество. Они храбро сражались и уважения достойны.</a:t>
            </a:r>
          </a:p>
          <a:p>
            <a:pPr marL="0" indent="355600" algn="just">
              <a:buNone/>
            </a:pPr>
            <a:r>
              <a:rPr lang="ru-RU" sz="1200" dirty="0">
                <a:latin typeface="Times New Roman" panose="02020603050405020304" pitchFamily="18" charset="0"/>
                <a:cs typeface="Times New Roman" panose="02020603050405020304" pitchFamily="18" charset="0"/>
              </a:rPr>
              <a:t>-Чего ж бежали от тебя?</a:t>
            </a:r>
          </a:p>
          <a:p>
            <a:pPr marL="0" indent="355600" algn="just">
              <a:buNone/>
            </a:pPr>
            <a:r>
              <a:rPr lang="ru-RU" sz="1200" dirty="0">
                <a:latin typeface="Times New Roman" panose="02020603050405020304" pitchFamily="18" charset="0"/>
                <a:cs typeface="Times New Roman" panose="02020603050405020304" pitchFamily="18" charset="0"/>
              </a:rPr>
              <a:t>-Видать, молитвы наши православные посильней </a:t>
            </a:r>
            <a:r>
              <a:rPr lang="ru-RU" sz="1200" dirty="0" err="1">
                <a:latin typeface="Times New Roman" panose="02020603050405020304" pitchFamily="18" charset="0"/>
                <a:cs typeface="Times New Roman" panose="02020603050405020304" pitchFamily="18" charset="0"/>
              </a:rPr>
              <a:t>ихних</a:t>
            </a:r>
            <a:r>
              <a:rPr lang="ru-RU" sz="1200" dirty="0">
                <a:latin typeface="Times New Roman" panose="02020603050405020304" pitchFamily="18" charset="0"/>
                <a:cs typeface="Times New Roman" panose="02020603050405020304" pitchFamily="18" charset="0"/>
              </a:rPr>
              <a:t>, - ответил Ушаков.</a:t>
            </a:r>
          </a:p>
          <a:p>
            <a:pPr marL="0" indent="355600" algn="just">
              <a:buNone/>
            </a:pPr>
            <a:r>
              <a:rPr lang="ru-RU" sz="1200" dirty="0">
                <a:latin typeface="Times New Roman" panose="02020603050405020304" pitchFamily="18" charset="0"/>
                <a:cs typeface="Times New Roman" panose="02020603050405020304" pitchFamily="18" charset="0"/>
              </a:rPr>
              <a:t>Екатерина засмеялась. Затем продолжила:</a:t>
            </a:r>
          </a:p>
          <a:p>
            <a:pPr marL="0" indent="355600" algn="just">
              <a:buNone/>
            </a:pPr>
            <a:r>
              <a:rPr lang="ru-RU" sz="1200" dirty="0">
                <a:latin typeface="Times New Roman" panose="02020603050405020304" pitchFamily="18" charset="0"/>
                <a:cs typeface="Times New Roman" panose="02020603050405020304" pitchFamily="18" charset="0"/>
              </a:rPr>
              <a:t>-Прослышала я, что набожен ты, что по четыре часа в храме простаиваешь. Хвалю. И про дядю твоего преподобного Федора знаю. Ты сам-то, Федор Федорович, как жить дальше мыслишь? Поди, немолод. Не тянет ли на покой?</a:t>
            </a:r>
          </a:p>
          <a:p>
            <a:pPr marL="0" indent="355600" algn="just">
              <a:buNone/>
            </a:pPr>
            <a:r>
              <a:rPr lang="ru-RU" sz="1200" dirty="0">
                <a:latin typeface="Times New Roman" panose="02020603050405020304" pitchFamily="18" charset="0"/>
                <a:cs typeface="Times New Roman" panose="02020603050405020304" pitchFamily="18" charset="0"/>
              </a:rPr>
              <a:t>-Не до того,- ответил Ушаков простодушно</a:t>
            </a:r>
            <a:r>
              <a:rPr lang="ru-RU" sz="1200" dirty="0" smtClean="0">
                <a:latin typeface="Times New Roman" panose="02020603050405020304" pitchFamily="18" charset="0"/>
                <a:cs typeface="Times New Roman" panose="02020603050405020304" pitchFamily="18" charset="0"/>
              </a:rPr>
              <a:t>. - В </a:t>
            </a:r>
            <a:r>
              <a:rPr lang="ru-RU" sz="1200" dirty="0">
                <a:latin typeface="Times New Roman" panose="02020603050405020304" pitchFamily="18" charset="0"/>
                <a:cs typeface="Times New Roman" panose="02020603050405020304" pitchFamily="18" charset="0"/>
              </a:rPr>
              <a:t>Севастополе дел неотложных не счесть. </a:t>
            </a:r>
          </a:p>
          <a:p>
            <a:pPr marL="0" indent="355600" algn="just">
              <a:buNone/>
            </a:pPr>
            <a:r>
              <a:rPr lang="ru-RU" sz="1200" dirty="0">
                <a:latin typeface="Times New Roman" panose="02020603050405020304" pitchFamily="18" charset="0"/>
                <a:cs typeface="Times New Roman" panose="02020603050405020304" pitchFamily="18" charset="0"/>
              </a:rPr>
              <a:t>- Хорошо. Будь моей правой рукой на Черном море.</a:t>
            </a:r>
          </a:p>
          <a:p>
            <a:pPr marL="0" indent="355600" algn="just">
              <a:buNone/>
            </a:pPr>
            <a:r>
              <a:rPr lang="ru-RU" sz="1200" dirty="0">
                <a:latin typeface="Times New Roman" panose="02020603050405020304" pitchFamily="18" charset="0"/>
                <a:cs typeface="Times New Roman" panose="02020603050405020304" pitchFamily="18" charset="0"/>
              </a:rPr>
              <a:t>Ушаков низко поклонился императрице6</a:t>
            </a:r>
          </a:p>
          <a:p>
            <a:pPr marL="0" indent="355600" algn="just">
              <a:buNone/>
            </a:pPr>
            <a:r>
              <a:rPr lang="ru-RU" sz="1200" dirty="0">
                <a:latin typeface="Times New Roman" panose="02020603050405020304" pitchFamily="18" charset="0"/>
                <a:cs typeface="Times New Roman" panose="02020603050405020304" pitchFamily="18" charset="0"/>
              </a:rPr>
              <a:t>-О лучшей участи и мечтать не чаял!</a:t>
            </a:r>
          </a:p>
          <a:p>
            <a:pPr marL="0" indent="355600" algn="just">
              <a:buNone/>
            </a:pPr>
            <a:r>
              <a:rPr lang="ru-RU" sz="1200" dirty="0">
                <a:latin typeface="Times New Roman" panose="02020603050405020304" pitchFamily="18" charset="0"/>
                <a:cs typeface="Times New Roman" panose="02020603050405020304" pitchFamily="18" charset="0"/>
              </a:rPr>
              <a:t>Без подарка Ушаков из Петербурга не уехал. И какого подарка! Екатерина поднесла ему редкой красоты складень-крест с мощами святых угодников. С ним Федор Федорович не расставался до конца жизни.</a:t>
            </a:r>
          </a:p>
          <a:p>
            <a:pPr marL="0" indent="355600" algn="just">
              <a:buNone/>
            </a:pPr>
            <a:r>
              <a:rPr lang="ru-RU" sz="1200" dirty="0">
                <a:latin typeface="Times New Roman" panose="02020603050405020304" pitchFamily="18" charset="0"/>
                <a:cs typeface="Times New Roman" panose="02020603050405020304" pitchFamily="18" charset="0"/>
              </a:rPr>
              <a:t>В том же 1793 году Ушаков был произведен в вице-адмиралы.  </a:t>
            </a:r>
          </a:p>
          <a:p>
            <a:pPr marL="0" indent="0">
              <a:buNone/>
            </a:pPr>
            <a:r>
              <a:rPr lang="ru-RU" sz="1200" dirty="0">
                <a:latin typeface="Times New Roman" panose="02020603050405020304" pitchFamily="18" charset="0"/>
                <a:cs typeface="Times New Roman" panose="02020603050405020304" pitchFamily="18" charset="0"/>
              </a:rPr>
              <a:t> </a:t>
            </a:r>
          </a:p>
          <a:p>
            <a:pPr marL="0" indent="0"/>
            <a:endParaRPr lang="ru-RU" sz="1200" dirty="0">
              <a:latin typeface="Times New Roman" panose="02020603050405020304" pitchFamily="18" charset="0"/>
              <a:cs typeface="Times New Roman" panose="02020603050405020304" pitchFamily="18" charset="0"/>
            </a:endParaRPr>
          </a:p>
        </p:txBody>
      </p:sp>
      <p:pic>
        <p:nvPicPr>
          <p:cNvPr id="4" name="Рисунок 3" descr="&amp;Pcy;&amp;ocy;&amp;scy;&amp;vcy;&amp;yacy;&amp;shchcy;&amp;acy;&amp;iecy;&amp;tcy;&amp;scy;&amp;yacy; 400-&amp;lcy;&amp;iecy;&amp;tcy;&amp;icy;&amp;yucy; &amp;dcy;&amp;ocy;&amp;mcy;&amp;acy; &amp;Rcy;&amp;ocy;&amp;mcy;&amp;acy;&amp;ncy;&amp;ocy;&amp;vcy;&amp;ycy;&amp;khcy;"/>
          <p:cNvPicPr/>
          <p:nvPr/>
        </p:nvPicPr>
        <p:blipFill>
          <a:blip r:embed="rId2">
            <a:extLst>
              <a:ext uri="{28A0092B-C50C-407E-A947-70E740481C1C}">
                <a14:useLocalDpi xmlns:a14="http://schemas.microsoft.com/office/drawing/2010/main" val="0"/>
              </a:ext>
            </a:extLst>
          </a:blip>
          <a:srcRect/>
          <a:stretch>
            <a:fillRect/>
          </a:stretch>
        </p:blipFill>
        <p:spPr bwMode="auto">
          <a:xfrm>
            <a:off x="0" y="63581"/>
            <a:ext cx="3571900" cy="4857784"/>
          </a:xfrm>
          <a:prstGeom prst="ellipse">
            <a:avLst/>
          </a:prstGeom>
          <a:ln>
            <a:noFill/>
          </a:ln>
          <a:effectLst>
            <a:softEdge rad="112500"/>
          </a:effectLst>
        </p:spPr>
      </p:pic>
      <p:sp>
        <p:nvSpPr>
          <p:cNvPr id="5" name="Прямоугольник 4"/>
          <p:cNvSpPr/>
          <p:nvPr/>
        </p:nvSpPr>
        <p:spPr>
          <a:xfrm>
            <a:off x="132946" y="4921365"/>
            <a:ext cx="3306007" cy="1200329"/>
          </a:xfrm>
          <a:prstGeom prst="rect">
            <a:avLst/>
          </a:prstGeom>
        </p:spPr>
        <p:txBody>
          <a:bodyPr wrap="square">
            <a:spAutoFit/>
          </a:bodyPr>
          <a:lstStyle/>
          <a:p>
            <a:pPr lvl="0" algn="ctr"/>
            <a:r>
              <a:rPr lang="ru-RU" b="1" i="1" kern="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Екатерина II Алексеевна </a:t>
            </a:r>
            <a:r>
              <a:rPr lang="ru-RU" b="1" i="1" kern="0"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Великая, </a:t>
            </a:r>
          </a:p>
          <a:p>
            <a:pPr lvl="0" algn="ctr"/>
            <a:r>
              <a:rPr lang="ru-RU" b="1" i="1" kern="0"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императрица </a:t>
            </a:r>
            <a:r>
              <a:rPr lang="ru-RU" b="1" i="1" kern="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всероссийская </a:t>
            </a:r>
            <a:endParaRPr lang="ru-RU" b="1" i="1" kern="0"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lvl="0" algn="ctr"/>
            <a:r>
              <a:rPr lang="ru-RU" b="1" i="1" kern="0"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 </a:t>
            </a:r>
            <a:r>
              <a:rPr lang="ru-RU" b="1" i="1" kern="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1762 по 1796 </a:t>
            </a:r>
            <a:r>
              <a:rPr lang="ru-RU" b="1" i="1" kern="0"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год</a:t>
            </a:r>
            <a:endParaRPr lang="ru-RU" b="1" i="1" kern="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289" y="6065912"/>
            <a:ext cx="792088" cy="79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1494"/>
            <a:ext cx="5868144" cy="4755658"/>
          </a:xfrm>
          <a:prstGeom prst="rect">
            <a:avLst/>
          </a:prstGeom>
          <a:ln>
            <a:noFill/>
          </a:ln>
          <a:effectLst>
            <a:softEdge rad="112500"/>
          </a:effectLst>
        </p:spPr>
      </p:pic>
      <p:sp>
        <p:nvSpPr>
          <p:cNvPr id="5" name="Прямоугольник 4"/>
          <p:cNvSpPr/>
          <p:nvPr/>
        </p:nvSpPr>
        <p:spPr>
          <a:xfrm>
            <a:off x="5940152" y="81610"/>
            <a:ext cx="3203848" cy="4524315"/>
          </a:xfrm>
          <a:prstGeom prst="rect">
            <a:avLst/>
          </a:prstGeom>
        </p:spPr>
        <p:txBody>
          <a:bodyPr wrap="square">
            <a:spAutoFit/>
          </a:bodyPr>
          <a:lstStyle/>
          <a:p>
            <a:pPr algn="just"/>
            <a:r>
              <a:rPr lang="ru-RU" sz="1200" b="1" dirty="0" smtClean="0">
                <a:latin typeface="Times New Roman" panose="02020603050405020304" pitchFamily="18" charset="0"/>
                <a:cs typeface="Times New Roman" panose="02020603050405020304" pitchFamily="18" charset="0"/>
              </a:rPr>
              <a:t>	В </a:t>
            </a:r>
            <a:r>
              <a:rPr lang="ru-RU" sz="1200" b="1" dirty="0">
                <a:latin typeface="Times New Roman" panose="02020603050405020304" pitchFamily="18" charset="0"/>
                <a:cs typeface="Times New Roman" panose="02020603050405020304" pitchFamily="18" charset="0"/>
              </a:rPr>
              <a:t>период Русско-турецкой кампании 1790 года действиям сухопутной русской армии на Нижнем Дунае большую помощь оказывал  русский флот, который нанес ряд крупных поражений турецкому флоту, в том числе в сражении у острова </a:t>
            </a:r>
            <a:r>
              <a:rPr lang="ru-RU" sz="1200" b="1" dirty="0" err="1">
                <a:latin typeface="Times New Roman" panose="02020603050405020304" pitchFamily="18" charset="0"/>
                <a:cs typeface="Times New Roman" panose="02020603050405020304" pitchFamily="18" charset="0"/>
              </a:rPr>
              <a:t>Тендра</a:t>
            </a:r>
            <a:r>
              <a:rPr lang="ru-RU" sz="1200" b="1" dirty="0">
                <a:latin typeface="Times New Roman" panose="02020603050405020304" pitchFamily="18" charset="0"/>
                <a:cs typeface="Times New Roman" panose="02020603050405020304" pitchFamily="18" charset="0"/>
              </a:rPr>
              <a:t>, где ярко проявился флотоводческий талант адмирала Ф.Ф. Ушакова.</a:t>
            </a:r>
          </a:p>
          <a:p>
            <a:pPr algn="just"/>
            <a:r>
              <a:rPr lang="ru-RU" sz="1200" dirty="0" smtClean="0">
                <a:latin typeface="Times New Roman" panose="02020603050405020304" pitchFamily="18" charset="0"/>
                <a:cs typeface="Times New Roman" panose="02020603050405020304" pitchFamily="18" charset="0"/>
              </a:rPr>
              <a:t>	Сорвав </a:t>
            </a:r>
            <a:r>
              <a:rPr lang="ru-RU" sz="1200" dirty="0">
                <a:latin typeface="Times New Roman" panose="02020603050405020304" pitchFamily="18" charset="0"/>
                <a:cs typeface="Times New Roman" panose="02020603050405020304" pitchFamily="18" charset="0"/>
              </a:rPr>
              <a:t>попытку турок высадить летом 1790 года десант в Крыму, Ушаков, командовавший русской эскадрой, организовал преследование противника. Турецкий флот был обнаружен у острова </a:t>
            </a:r>
            <a:r>
              <a:rPr lang="ru-RU" sz="1200" dirty="0" err="1">
                <a:latin typeface="Times New Roman" panose="02020603050405020304" pitchFamily="18" charset="0"/>
                <a:cs typeface="Times New Roman" panose="02020603050405020304" pitchFamily="18" charset="0"/>
              </a:rPr>
              <a:t>Тендра</a:t>
            </a:r>
            <a:r>
              <a:rPr lang="ru-RU" sz="1200" dirty="0">
                <a:latin typeface="Times New Roman" panose="02020603050405020304" pitchFamily="18" charset="0"/>
                <a:cs typeface="Times New Roman" panose="02020603050405020304" pitchFamily="18" charset="0"/>
              </a:rPr>
              <a:t> утром 28 августа. Русская эскадра, не задерживаясь для перестройки из походного в боевой порядок, прямо с ходу атаковала противника. Решительный маневр Ушакова, новый для тактики ведения морского боя в XVIII веке, ошеломил турок и заставил в невыгодных для них условиях принять бой. Русские корабли, подойдя к кораблям противника на дистанцию картечного выстрела, открыли плотный огонь. </a:t>
            </a:r>
          </a:p>
        </p:txBody>
      </p:sp>
      <p:sp>
        <p:nvSpPr>
          <p:cNvPr id="6" name="Прямоугольник 5"/>
          <p:cNvSpPr/>
          <p:nvPr/>
        </p:nvSpPr>
        <p:spPr>
          <a:xfrm>
            <a:off x="0" y="4919008"/>
            <a:ext cx="9144000" cy="1938992"/>
          </a:xfrm>
          <a:prstGeom prst="rect">
            <a:avLst/>
          </a:prstGeom>
        </p:spPr>
        <p:txBody>
          <a:bodyPr wrap="square">
            <a:spAutoFit/>
          </a:bodyPr>
          <a:lstStyle/>
          <a:p>
            <a:pPr lvl="0" algn="just"/>
            <a:r>
              <a:rPr lang="ru-RU" sz="1200" dirty="0" smtClean="0">
                <a:solidFill>
                  <a:prstClr val="black"/>
                </a:solidFill>
                <a:latin typeface="Times New Roman" panose="02020603050405020304" pitchFamily="18" charset="0"/>
                <a:cs typeface="Times New Roman" panose="02020603050405020304" pitchFamily="18" charset="0"/>
              </a:rPr>
              <a:t>	Главный </a:t>
            </a:r>
            <a:r>
              <a:rPr lang="ru-RU" sz="1200" dirty="0">
                <a:solidFill>
                  <a:prstClr val="black"/>
                </a:solidFill>
                <a:latin typeface="Times New Roman" panose="02020603050405020304" pitchFamily="18" charset="0"/>
                <a:cs typeface="Times New Roman" panose="02020603050405020304" pitchFamily="18" charset="0"/>
              </a:rPr>
              <a:t>удар был направлен на флагманские корабли турок, вывод которых из строя решал исход сражения. Расчет Ушакова оказался верным: адмиральский 80-пушечный корабль "</a:t>
            </a:r>
            <a:r>
              <a:rPr lang="ru-RU" sz="1200" dirty="0" err="1">
                <a:solidFill>
                  <a:prstClr val="black"/>
                </a:solidFill>
                <a:latin typeface="Times New Roman" panose="02020603050405020304" pitchFamily="18" charset="0"/>
                <a:cs typeface="Times New Roman" panose="02020603050405020304" pitchFamily="18" charset="0"/>
              </a:rPr>
              <a:t>Капудания</a:t>
            </a:r>
            <a:r>
              <a:rPr lang="ru-RU" sz="1200" dirty="0">
                <a:solidFill>
                  <a:prstClr val="black"/>
                </a:solidFill>
                <a:latin typeface="Times New Roman" panose="02020603050405020304" pitchFamily="18" charset="0"/>
                <a:cs typeface="Times New Roman" panose="02020603050405020304" pitchFamily="18" charset="0"/>
              </a:rPr>
              <a:t>" был взорван, а 66-пушечный линейный корабль "</a:t>
            </a:r>
            <a:r>
              <a:rPr lang="ru-RU" sz="1200" dirty="0" err="1">
                <a:solidFill>
                  <a:prstClr val="black"/>
                </a:solidFill>
                <a:latin typeface="Times New Roman" panose="02020603050405020304" pitchFamily="18" charset="0"/>
                <a:cs typeface="Times New Roman" panose="02020603050405020304" pitchFamily="18" charset="0"/>
              </a:rPr>
              <a:t>Мелеки</a:t>
            </a:r>
            <a:r>
              <a:rPr lang="ru-RU" sz="1200" dirty="0">
                <a:solidFill>
                  <a:prstClr val="black"/>
                </a:solidFill>
                <a:latin typeface="Times New Roman" panose="02020603050405020304" pitchFamily="18" charset="0"/>
                <a:cs typeface="Times New Roman" panose="02020603050405020304" pitchFamily="18" charset="0"/>
              </a:rPr>
              <a:t> </a:t>
            </a:r>
            <a:r>
              <a:rPr lang="ru-RU" sz="1200" dirty="0" err="1">
                <a:solidFill>
                  <a:prstClr val="black"/>
                </a:solidFill>
                <a:latin typeface="Times New Roman" panose="02020603050405020304" pitchFamily="18" charset="0"/>
                <a:cs typeface="Times New Roman" panose="02020603050405020304" pitchFamily="18" charset="0"/>
              </a:rPr>
              <a:t>Бахри</a:t>
            </a:r>
            <a:r>
              <a:rPr lang="ru-RU" sz="1200" dirty="0">
                <a:solidFill>
                  <a:prstClr val="black"/>
                </a:solidFill>
                <a:latin typeface="Times New Roman" panose="02020603050405020304" pitchFamily="18" charset="0"/>
                <a:cs typeface="Times New Roman" panose="02020603050405020304" pitchFamily="18" charset="0"/>
              </a:rPr>
              <a:t>" сдался </a:t>
            </a:r>
            <a:r>
              <a:rPr lang="ru-RU" sz="1200" dirty="0" smtClean="0">
                <a:solidFill>
                  <a:prstClr val="black"/>
                </a:solidFill>
                <a:latin typeface="Times New Roman" panose="02020603050405020304" pitchFamily="18" charset="0"/>
                <a:cs typeface="Times New Roman" panose="02020603050405020304" pitchFamily="18" charset="0"/>
              </a:rPr>
              <a:t>без сопротивления</a:t>
            </a:r>
            <a:r>
              <a:rPr lang="ru-RU" sz="1200" dirty="0">
                <a:solidFill>
                  <a:prstClr val="black"/>
                </a:solidFill>
                <a:latin typeface="Times New Roman" panose="02020603050405020304" pitchFamily="18" charset="0"/>
                <a:cs typeface="Times New Roman" panose="02020603050405020304" pitchFamily="18" charset="0"/>
              </a:rPr>
              <a:t>. </a:t>
            </a:r>
            <a:endParaRPr lang="ru-RU" sz="1200" dirty="0" smtClean="0">
              <a:solidFill>
                <a:prstClr val="black"/>
              </a:solidFill>
              <a:latin typeface="Times New Roman" panose="02020603050405020304" pitchFamily="18" charset="0"/>
              <a:cs typeface="Times New Roman" panose="02020603050405020304" pitchFamily="18" charset="0"/>
            </a:endParaRPr>
          </a:p>
          <a:p>
            <a:pPr lvl="0" algn="just"/>
            <a:r>
              <a:rPr lang="ru-RU" sz="1200" dirty="0" smtClean="0">
                <a:solidFill>
                  <a:prstClr val="black"/>
                </a:solidFill>
                <a:latin typeface="Times New Roman" panose="02020603050405020304" pitchFamily="18" charset="0"/>
                <a:cs typeface="Times New Roman" panose="02020603050405020304" pitchFamily="18" charset="0"/>
              </a:rPr>
              <a:t>	Не </a:t>
            </a:r>
            <a:r>
              <a:rPr lang="ru-RU" sz="1200" dirty="0">
                <a:solidFill>
                  <a:prstClr val="black"/>
                </a:solidFill>
                <a:latin typeface="Times New Roman" panose="02020603050405020304" pitchFamily="18" charset="0"/>
                <a:cs typeface="Times New Roman" panose="02020603050405020304" pitchFamily="18" charset="0"/>
              </a:rPr>
              <a:t>выдержав мощного удара русской эскадры, турки в беспорядке стали отступать. В этом сражении был захвачен в плен сам командующий турецким флотом адмирал Хусейн. Некоторые турецкие корабли пытались уйти от преследования, двигаясь в сторону берега. Но и здесь их настигали русские. Например, экипаж крейсерского судна "Феникс" под командованием мичмана </a:t>
            </a:r>
            <a:r>
              <a:rPr lang="ru-RU" sz="1200" dirty="0" err="1">
                <a:solidFill>
                  <a:prstClr val="black"/>
                </a:solidFill>
                <a:latin typeface="Times New Roman" panose="02020603050405020304" pitchFamily="18" charset="0"/>
                <a:cs typeface="Times New Roman" panose="02020603050405020304" pitchFamily="18" charset="0"/>
              </a:rPr>
              <a:t>Бенардаки</a:t>
            </a:r>
            <a:r>
              <a:rPr lang="ru-RU" sz="1200" dirty="0">
                <a:solidFill>
                  <a:prstClr val="black"/>
                </a:solidFill>
                <a:latin typeface="Times New Roman" panose="02020603050405020304" pitchFamily="18" charset="0"/>
                <a:cs typeface="Times New Roman" panose="02020603050405020304" pitchFamily="18" charset="0"/>
              </a:rPr>
              <a:t> взял в плен 12-пушечную турецкую бригантину, а моряки с крейсерского судна "Панагия" под командованием мичмана </a:t>
            </a:r>
            <a:r>
              <a:rPr lang="ru-RU" sz="1200" dirty="0" err="1">
                <a:solidFill>
                  <a:prstClr val="black"/>
                </a:solidFill>
                <a:latin typeface="Times New Roman" panose="02020603050405020304" pitchFamily="18" charset="0"/>
                <a:cs typeface="Times New Roman" panose="02020603050405020304" pitchFamily="18" charset="0"/>
              </a:rPr>
              <a:t>Зворонова</a:t>
            </a:r>
            <a:r>
              <a:rPr lang="ru-RU" sz="1200" dirty="0">
                <a:solidFill>
                  <a:prstClr val="black"/>
                </a:solidFill>
                <a:latin typeface="Times New Roman" panose="02020603050405020304" pitchFamily="18" charset="0"/>
                <a:cs typeface="Times New Roman" panose="02020603050405020304" pitchFamily="18" charset="0"/>
              </a:rPr>
              <a:t> захватили 16-пушечную </a:t>
            </a:r>
            <a:r>
              <a:rPr lang="ru-RU" sz="1200" dirty="0" smtClean="0">
                <a:solidFill>
                  <a:prstClr val="black"/>
                </a:solidFill>
                <a:latin typeface="Times New Roman" panose="02020603050405020304" pitchFamily="18" charset="0"/>
                <a:cs typeface="Times New Roman" panose="02020603050405020304" pitchFamily="18" charset="0"/>
              </a:rPr>
              <a:t>бомбарду.</a:t>
            </a:r>
          </a:p>
          <a:p>
            <a:pPr lvl="0" algn="just"/>
            <a:r>
              <a:rPr lang="ru-RU" sz="1200" dirty="0">
                <a:solidFill>
                  <a:prstClr val="black"/>
                </a:solidFill>
                <a:latin typeface="Times New Roman" panose="02020603050405020304" pitchFamily="18" charset="0"/>
                <a:cs typeface="Times New Roman" panose="02020603050405020304" pitchFamily="18" charset="0"/>
              </a:rPr>
              <a:t>	</a:t>
            </a:r>
            <a:r>
              <a:rPr lang="ru-RU" sz="1200" dirty="0" smtClean="0">
                <a:solidFill>
                  <a:prstClr val="black"/>
                </a:solidFill>
                <a:latin typeface="Times New Roman" panose="02020603050405020304" pitchFamily="18" charset="0"/>
                <a:cs typeface="Times New Roman" panose="02020603050405020304" pitchFamily="18" charset="0"/>
              </a:rPr>
              <a:t>Победа </a:t>
            </a:r>
            <a:r>
              <a:rPr lang="ru-RU" sz="1200" dirty="0">
                <a:solidFill>
                  <a:prstClr val="black"/>
                </a:solidFill>
                <a:latin typeface="Times New Roman" panose="02020603050405020304" pitchFamily="18" charset="0"/>
                <a:cs typeface="Times New Roman" panose="02020603050405020304" pitchFamily="18" charset="0"/>
              </a:rPr>
              <a:t>при </a:t>
            </a:r>
            <a:r>
              <a:rPr lang="ru-RU" sz="1200" dirty="0" err="1">
                <a:solidFill>
                  <a:prstClr val="black"/>
                </a:solidFill>
                <a:latin typeface="Times New Roman" panose="02020603050405020304" pitchFamily="18" charset="0"/>
                <a:cs typeface="Times New Roman" panose="02020603050405020304" pitchFamily="18" charset="0"/>
              </a:rPr>
              <a:t>Тендре</a:t>
            </a:r>
            <a:r>
              <a:rPr lang="ru-RU" sz="1200" dirty="0">
                <a:solidFill>
                  <a:prstClr val="black"/>
                </a:solidFill>
                <a:latin typeface="Times New Roman" panose="02020603050405020304" pitchFamily="18" charset="0"/>
                <a:cs typeface="Times New Roman" panose="02020603050405020304" pitchFamily="18" charset="0"/>
              </a:rPr>
              <a:t> сорвала блокаду Дунайской флотилии и создала благоприятные условия для совместных наступательных действий русской армии и флота на Дунае, обеспечила господство русского флота на Черном море.</a:t>
            </a:r>
          </a:p>
        </p:txBody>
      </p:sp>
      <p:pic>
        <p:nvPicPr>
          <p:cNvPr id="7"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5400" y="4365102"/>
            <a:ext cx="636865" cy="63686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067944" y="0"/>
            <a:ext cx="5076056" cy="3348302"/>
          </a:xfrm>
        </p:spPr>
        <p:txBody>
          <a:bodyPr>
            <a:noAutofit/>
          </a:bodyPr>
          <a:lstStyle/>
          <a:p>
            <a:pPr marL="0" indent="0" algn="just">
              <a:buNone/>
            </a:pPr>
            <a:r>
              <a:rPr lang="ru-RU" sz="1400" dirty="0" smtClean="0">
                <a:latin typeface="Times New Roman" panose="02020603050405020304" pitchFamily="18" charset="0"/>
                <a:cs typeface="Times New Roman" panose="02020603050405020304" pitchFamily="18" charset="0"/>
              </a:rPr>
              <a:t>     Учрежден 26 ноября 1769 года "Военный орден Святого великомученика и победоносна Георгия" (Святой Георгий издревле почитался на Руси покровителем воинов).</a:t>
            </a:r>
          </a:p>
          <a:p>
            <a:pPr marL="0" indent="0" algn="just">
              <a:buNone/>
            </a:pPr>
            <a:r>
              <a:rPr lang="ru-RU" sz="1400" dirty="0" smtClean="0">
                <a:latin typeface="Times New Roman" panose="02020603050405020304" pitchFamily="18" charset="0"/>
                <a:cs typeface="Times New Roman" panose="02020603050405020304" pitchFamily="18" charset="0"/>
              </a:rPr>
              <a:t>      Орден Святого Георгия присуждался за храбрость на поле боя. Он делился на четыре степени: малый крест (третья степень - шейный знак без звезды, четвертая - знак в петлице на колодке).</a:t>
            </a:r>
          </a:p>
          <a:p>
            <a:pPr marL="0" indent="0" algn="just">
              <a:buNone/>
            </a:pPr>
            <a:r>
              <a:rPr lang="ru-RU" sz="1400" dirty="0" smtClean="0">
                <a:latin typeface="Times New Roman" panose="02020603050405020304" pitchFamily="18" charset="0"/>
                <a:cs typeface="Times New Roman" panose="02020603050405020304" pitchFamily="18" charset="0"/>
              </a:rPr>
              <a:t>      В статуте ордена Святого Георгия его знак описывается так: "Крест большой золотой с белою с обе стороны финифтью по краям с золотой каймой, в середине которого изображен Царства Московского герб на </a:t>
            </a:r>
            <a:r>
              <a:rPr lang="ru-RU" sz="1400" dirty="0" err="1" smtClean="0">
                <a:latin typeface="Times New Roman" panose="02020603050405020304" pitchFamily="18" charset="0"/>
                <a:cs typeface="Times New Roman" panose="02020603050405020304" pitchFamily="18" charset="0"/>
              </a:rPr>
              <a:t>финифте</a:t>
            </a:r>
            <a:r>
              <a:rPr lang="ru-RU" sz="1400" dirty="0" smtClean="0">
                <a:latin typeface="Times New Roman" panose="02020603050405020304" pitchFamily="18" charset="0"/>
                <a:cs typeface="Times New Roman" panose="02020603050405020304" pitchFamily="18" charset="0"/>
              </a:rPr>
              <a:t> же, то есть: в красном поле Святой Георгий, серебряными латами вооруженный... Лента шелковая, о трех черных и двух желтых полосах. Крест для Кавалеров третьего и четвертого классов во всем подобен большому, кроме того что несколько меньше". </a:t>
            </a:r>
          </a:p>
          <a:p>
            <a:pPr marL="0" indent="0">
              <a:buNone/>
            </a:pPr>
            <a:endParaRPr lang="ru-RU" sz="1400" dirty="0" smtClean="0">
              <a:latin typeface="Times New Roman" panose="02020603050405020304" pitchFamily="18" charset="0"/>
              <a:cs typeface="Times New Roman" panose="02020603050405020304" pitchFamily="18" charset="0"/>
            </a:endParaRPr>
          </a:p>
          <a:p>
            <a:pPr marL="0" indent="0">
              <a:buNone/>
            </a:pPr>
            <a:r>
              <a:rPr lang="ru-RU" sz="1400" dirty="0" smtClean="0">
                <a:latin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cs typeface="Times New Roman" panose="02020603050405020304" pitchFamily="18" charset="0"/>
            </a:endParaRPr>
          </a:p>
        </p:txBody>
      </p:sp>
      <p:pic>
        <p:nvPicPr>
          <p:cNvPr id="4" name="Рисунок 3" descr="http://www.pesnyary.com/forum/index.php?PHPSESSID=6618j5q4isko79pjl9trfr8lh4&amp;action=dlattach;topic=3183.0;attach=1950;image"/>
          <p:cNvPicPr/>
          <p:nvPr/>
        </p:nvPicPr>
        <p:blipFill>
          <a:blip r:embed="rId2">
            <a:extLst>
              <a:ext uri="{28A0092B-C50C-407E-A947-70E740481C1C}">
                <a14:useLocalDpi xmlns:a14="http://schemas.microsoft.com/office/drawing/2010/main" val="0"/>
              </a:ext>
            </a:extLst>
          </a:blip>
          <a:srcRect/>
          <a:stretch>
            <a:fillRect/>
          </a:stretch>
        </p:blipFill>
        <p:spPr bwMode="auto">
          <a:xfrm>
            <a:off x="403436" y="188161"/>
            <a:ext cx="3643338" cy="5929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Прямоугольник 4"/>
          <p:cNvSpPr/>
          <p:nvPr/>
        </p:nvSpPr>
        <p:spPr>
          <a:xfrm>
            <a:off x="403436" y="6193780"/>
            <a:ext cx="3772674" cy="338554"/>
          </a:xfrm>
          <a:prstGeom prst="rect">
            <a:avLst/>
          </a:prstGeom>
        </p:spPr>
        <p:txBody>
          <a:bodyPr wrap="square">
            <a:spAutoFit/>
          </a:bodyPr>
          <a:lstStyle/>
          <a:p>
            <a:pPr marL="342900" lvl="0" indent="-342900" algn="ctr"/>
            <a:r>
              <a:rPr lang="ru-RU" sz="1600" b="1" kern="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Орден святого Георгия </a:t>
            </a:r>
            <a:r>
              <a:rPr lang="en-US" sz="1600" b="1" kern="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 </a:t>
            </a:r>
            <a:r>
              <a:rPr lang="ru-RU" sz="1600" b="1" kern="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степени</a:t>
            </a:r>
          </a:p>
        </p:txBody>
      </p:sp>
      <p:sp>
        <p:nvSpPr>
          <p:cNvPr id="11" name="Прямоугольник 10"/>
          <p:cNvSpPr/>
          <p:nvPr/>
        </p:nvSpPr>
        <p:spPr>
          <a:xfrm>
            <a:off x="4019152" y="3310665"/>
            <a:ext cx="5034622" cy="3539430"/>
          </a:xfrm>
          <a:prstGeom prst="rect">
            <a:avLst/>
          </a:prstGeom>
        </p:spPr>
        <p:txBody>
          <a:bodyPr wrap="square">
            <a:spAutoFit/>
          </a:bodyPr>
          <a:lstStyle/>
          <a:p>
            <a:pPr algn="just"/>
            <a:r>
              <a:rPr lang="ru-RU" sz="1400" dirty="0" smtClean="0">
                <a:latin typeface="Times New Roman" panose="02020603050405020304" pitchFamily="18" charset="0"/>
                <a:cs typeface="Times New Roman" panose="02020603050405020304" pitchFamily="18" charset="0"/>
              </a:rPr>
              <a:t>         Ушаков</a:t>
            </a:r>
            <a:r>
              <a:rPr lang="ru-RU" sz="1400" dirty="0">
                <a:latin typeface="Times New Roman" panose="02020603050405020304" pitchFamily="18" charset="0"/>
                <a:cs typeface="Times New Roman" panose="02020603050405020304" pitchFamily="18" charset="0"/>
              </a:rPr>
              <a:t>, командовавший авангардом Черноморского флота во время Русско-турецкой войны 1787 - 1791 гг., нанес поражение турецкой эскадре у острова </a:t>
            </a:r>
            <a:r>
              <a:rPr lang="ru-RU" sz="1400" dirty="0" err="1">
                <a:latin typeface="Times New Roman" panose="02020603050405020304" pitchFamily="18" charset="0"/>
                <a:cs typeface="Times New Roman" panose="02020603050405020304" pitchFamily="18" charset="0"/>
              </a:rPr>
              <a:t>Фидониси</a:t>
            </a:r>
            <a:r>
              <a:rPr lang="ru-RU" sz="1400" dirty="0">
                <a:latin typeface="Times New Roman" panose="02020603050405020304" pitchFamily="18" charset="0"/>
                <a:cs typeface="Times New Roman" panose="02020603050405020304" pitchFamily="18" charset="0"/>
              </a:rPr>
              <a:t>. Как только рапорт о победе достиг Петербурга, последовал высочайший указ о награждении Ушакова орденом Святого Владимира 3-й степени за отличное руководство боем. Через некоторое время в столице стали известны подробности  сражения, в котором Ушаков, тогда еще не адмирал, а капитан-бригадир, рисковал жизнью, находясь под огнем неприятеля. Через два месяца последовал еще один указ, о награждении Ушакова за тот же бой орденом Святого Георгия 4-й степени. Императрица не усмотрела в этом никакого противоречия, поскольку два награждения за один бой различались по смыслу. Владимирским орденом Ушаков был награжден как командир, а Георгиевским - как офицер, отличившийся особой храбростью.</a:t>
            </a:r>
          </a:p>
        </p:txBody>
      </p:sp>
      <p:pic>
        <p:nvPicPr>
          <p:cNvPr id="7"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265" y="5569"/>
            <a:ext cx="792088" cy="79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rc_mi" descr="http://coollib.com/i/57/297957/i_007.png"/>
          <p:cNvPicPr/>
          <p:nvPr/>
        </p:nvPicPr>
        <p:blipFill>
          <a:blip r:embed="rId2">
            <a:extLst>
              <a:ext uri="{28A0092B-C50C-407E-A947-70E740481C1C}">
                <a14:useLocalDpi xmlns:a14="http://schemas.microsoft.com/office/drawing/2010/main" val="0"/>
              </a:ext>
            </a:extLst>
          </a:blip>
          <a:srcRect/>
          <a:stretch>
            <a:fillRect/>
          </a:stretch>
        </p:blipFill>
        <p:spPr bwMode="auto">
          <a:xfrm>
            <a:off x="3046619" y="1768024"/>
            <a:ext cx="6087450" cy="5069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Прямоугольник 4"/>
          <p:cNvSpPr/>
          <p:nvPr/>
        </p:nvSpPr>
        <p:spPr>
          <a:xfrm>
            <a:off x="69210" y="3933056"/>
            <a:ext cx="2814488" cy="1015663"/>
          </a:xfrm>
          <a:prstGeom prst="rect">
            <a:avLst/>
          </a:prstGeom>
        </p:spPr>
        <p:txBody>
          <a:bodyPr wrap="square">
            <a:spAutoFit/>
          </a:bodyPr>
          <a:lstStyle/>
          <a:p>
            <a:pPr lvl="0" algn="ctr"/>
            <a:r>
              <a:rPr lang="ru-RU" sz="2000" b="1" i="1" kern="0" dirty="0">
                <a:solidFill>
                  <a:srgbClr val="002060"/>
                </a:solidFill>
              </a:rPr>
              <a:t>Бой у острова </a:t>
            </a:r>
            <a:r>
              <a:rPr lang="ru-RU" sz="2000" b="1" i="1" kern="0" dirty="0" err="1">
                <a:solidFill>
                  <a:srgbClr val="002060"/>
                </a:solidFill>
              </a:rPr>
              <a:t>Фидониси</a:t>
            </a:r>
            <a:r>
              <a:rPr lang="ru-RU" sz="2000" b="1" i="1" kern="0" dirty="0">
                <a:solidFill>
                  <a:srgbClr val="002060"/>
                </a:solidFill>
              </a:rPr>
              <a:t> 3(14) июля 1788 года</a:t>
            </a:r>
            <a:endParaRPr lang="ru-RU" sz="2000" kern="0" dirty="0">
              <a:solidFill>
                <a:srgbClr val="002060"/>
              </a:solidFill>
            </a:endParaRPr>
          </a:p>
        </p:txBody>
      </p:sp>
      <p:sp>
        <p:nvSpPr>
          <p:cNvPr id="7" name="Прямоугольник 6"/>
          <p:cNvSpPr/>
          <p:nvPr/>
        </p:nvSpPr>
        <p:spPr>
          <a:xfrm>
            <a:off x="42031" y="-48901"/>
            <a:ext cx="9092038" cy="2031325"/>
          </a:xfrm>
          <a:prstGeom prst="rect">
            <a:avLst/>
          </a:prstGeom>
        </p:spPr>
        <p:txBody>
          <a:bodyPr wrap="square">
            <a:spAutoFit/>
          </a:bodyPr>
          <a:lstStyle/>
          <a:p>
            <a:pPr lvl="0" algn="just"/>
            <a:r>
              <a:rPr lang="ru-RU" sz="1400" b="1" dirty="0">
                <a:latin typeface="Times New Roman" panose="02020603050405020304" pitchFamily="18" charset="0"/>
                <a:cs typeface="Times New Roman" panose="02020603050405020304" pitchFamily="18" charset="0"/>
              </a:rPr>
              <a:t>В бою у острова </a:t>
            </a:r>
            <a:r>
              <a:rPr lang="ru-RU" sz="1400" b="1" dirty="0" err="1">
                <a:latin typeface="Times New Roman" panose="02020603050405020304" pitchFamily="18" charset="0"/>
                <a:cs typeface="Times New Roman" panose="02020603050405020304" pitchFamily="18" charset="0"/>
              </a:rPr>
              <a:t>Фидониси</a:t>
            </a:r>
            <a:r>
              <a:rPr lang="ru-RU" sz="1400" b="1" dirty="0">
                <a:latin typeface="Times New Roman" panose="02020603050405020304" pitchFamily="18" charset="0"/>
                <a:cs typeface="Times New Roman" panose="02020603050405020304" pitchFamily="18" charset="0"/>
              </a:rPr>
              <a:t> (1788), командуя авангардом эскадры контр-адмирала М. И. Войновича, нанёс поражение превосходящим силам турок. Русский авангард, которым командовал Ушаков, пошёл на сближение с головными турецкими судами, отрезая корабли и последовательно сосредотачивая огонь на передовых из них. </a:t>
            </a:r>
            <a:r>
              <a:rPr lang="ru-RU" sz="1400" b="1" dirty="0">
                <a:solidFill>
                  <a:prstClr val="black"/>
                </a:solidFill>
                <a:latin typeface="Times New Roman" panose="02020603050405020304" pitchFamily="18" charset="0"/>
                <a:cs typeface="Times New Roman" panose="02020603050405020304" pitchFamily="18" charset="0"/>
              </a:rPr>
              <a:t>Огонь вёлся прицельно с близких дистанций; быстрота и точность, обусловившие высочайшую эффективность артиллерийского огня позволили русским осуществить замысел Ушакова</a:t>
            </a:r>
            <a:r>
              <a:rPr lang="ru-RU" sz="1400" b="1" dirty="0" smtClean="0">
                <a:solidFill>
                  <a:prstClr val="black"/>
                </a:solidFill>
                <a:latin typeface="Times New Roman" panose="02020603050405020304" pitchFamily="18" charset="0"/>
                <a:cs typeface="Times New Roman" panose="02020603050405020304" pitchFamily="18" charset="0"/>
              </a:rPr>
              <a:t>.</a:t>
            </a:r>
            <a:r>
              <a:rPr lang="ru-RU" sz="1400" b="1" dirty="0">
                <a:solidFill>
                  <a:prstClr val="black"/>
                </a:solidFill>
                <a:latin typeface="Times New Roman" panose="02020603050405020304" pitchFamily="18" charset="0"/>
                <a:cs typeface="Times New Roman" panose="02020603050405020304" pitchFamily="18" charset="0"/>
              </a:rPr>
              <a:t> Получая тяжёлые повреждения, турецкие корабли стали выходить из боя. Под сосредоточенный огонь попал и турецкий флагман. Его выход из боя решил исход сражения.</a:t>
            </a:r>
          </a:p>
          <a:p>
            <a:pPr lvl="0" algn="just"/>
            <a:r>
              <a:rPr lang="ru-RU" sz="1400" b="1" dirty="0">
                <a:solidFill>
                  <a:prstClr val="black"/>
                </a:solidFill>
                <a:latin typeface="Times New Roman" panose="02020603050405020304" pitchFamily="18" charset="0"/>
                <a:cs typeface="Times New Roman" panose="02020603050405020304" pitchFamily="18" charset="0"/>
              </a:rPr>
              <a:t>В 1789 году произведён в контр-адмиралы.</a:t>
            </a:r>
          </a:p>
          <a:p>
            <a:pPr algn="just"/>
            <a:endParaRPr lang="ru-RU" sz="1400" b="1" dirty="0">
              <a:latin typeface="Times New Roman" panose="02020603050405020304" pitchFamily="18" charset="0"/>
              <a:cs typeface="Times New Roman" panose="02020603050405020304" pitchFamily="18" charset="0"/>
            </a:endParaRPr>
          </a:p>
        </p:txBody>
      </p:sp>
      <p:pic>
        <p:nvPicPr>
          <p:cNvPr id="6"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289" y="6065912"/>
            <a:ext cx="792088" cy="79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851920" y="0"/>
            <a:ext cx="5292080" cy="6741368"/>
          </a:xfrm>
        </p:spPr>
        <p:txBody>
          <a:bodyPr>
            <a:noAutofit/>
          </a:bodyPr>
          <a:lstStyle/>
          <a:p>
            <a:pPr marL="0" indent="0">
              <a:buNone/>
            </a:pPr>
            <a:r>
              <a:rPr lang="ru-RU" sz="1200" b="1" dirty="0" smtClean="0">
                <a:latin typeface="Times New Roman" panose="02020603050405020304" pitchFamily="18" charset="0"/>
                <a:cs typeface="Times New Roman" panose="02020603050405020304" pitchFamily="18" charset="0"/>
              </a:rPr>
              <a:t>История </a:t>
            </a:r>
            <a:r>
              <a:rPr lang="ru-RU" sz="1200" b="1" dirty="0">
                <a:latin typeface="Times New Roman" panose="02020603050405020304" pitchFamily="18" charset="0"/>
                <a:cs typeface="Times New Roman" panose="02020603050405020304" pitchFamily="18" charset="0"/>
              </a:rPr>
              <a:t>службы</a:t>
            </a:r>
            <a:endParaRPr lang="ru-RU" sz="1200" dirty="0">
              <a:latin typeface="Times New Roman" panose="02020603050405020304" pitchFamily="18" charset="0"/>
              <a:cs typeface="Times New Roman" panose="02020603050405020304" pitchFamily="18" charset="0"/>
            </a:endParaRPr>
          </a:p>
          <a:p>
            <a:pPr marL="0" indent="0" algn="just">
              <a:buNone/>
            </a:pPr>
            <a:r>
              <a:rPr lang="ru-RU" sz="1200" dirty="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        В </a:t>
            </a:r>
            <a:r>
              <a:rPr lang="ru-RU" sz="1200" dirty="0">
                <a:latin typeface="Times New Roman" panose="02020603050405020304" pitchFamily="18" charset="0"/>
                <a:cs typeface="Times New Roman" panose="02020603050405020304" pitchFamily="18" charset="0"/>
              </a:rPr>
              <a:t>1785 году корабль перешёл из Херсона в Севастополь . В 1786 году «Святой Павел» корабль в составе эскадры ходил в </a:t>
            </a:r>
            <a:r>
              <a:rPr lang="ru-RU" sz="1200" dirty="0" smtClean="0">
                <a:latin typeface="Times New Roman" panose="02020603050405020304" pitchFamily="18" charset="0"/>
                <a:cs typeface="Times New Roman" panose="02020603050405020304" pitchFamily="18" charset="0"/>
              </a:rPr>
              <a:t>практическое плавание </a:t>
            </a:r>
            <a:r>
              <a:rPr lang="ru-RU" sz="1200" dirty="0">
                <a:latin typeface="Times New Roman" panose="02020603050405020304" pitchFamily="18" charset="0"/>
                <a:cs typeface="Times New Roman" panose="02020603050405020304" pitchFamily="18" charset="0"/>
              </a:rPr>
              <a:t>в Чёрное море .</a:t>
            </a:r>
          </a:p>
          <a:p>
            <a:pPr marL="0" indent="0" algn="just">
              <a:buNone/>
            </a:pPr>
            <a:r>
              <a:rPr lang="ru-RU" sz="1200" dirty="0" smtClean="0">
                <a:latin typeface="Times New Roman" panose="02020603050405020304" pitchFamily="18" charset="0"/>
                <a:cs typeface="Times New Roman" panose="02020603050405020304" pitchFamily="18" charset="0"/>
              </a:rPr>
              <a:t>         22 </a:t>
            </a:r>
            <a:r>
              <a:rPr lang="ru-RU" sz="1200" dirty="0">
                <a:latin typeface="Times New Roman" panose="02020603050405020304" pitchFamily="18" charset="0"/>
                <a:cs typeface="Times New Roman" panose="02020603050405020304" pitchFamily="18" charset="0"/>
              </a:rPr>
              <a:t>мая 1787 года корабль принимал участие Высочайшем смотре флота на Севастопольском рейде , после которого до 12 августа был в практическом плавании.</a:t>
            </a:r>
          </a:p>
          <a:p>
            <a:pPr marL="0" indent="0" algn="just">
              <a:buNone/>
            </a:pPr>
            <a:endParaRPr lang="ru-RU" sz="1200" b="1" dirty="0" smtClean="0">
              <a:latin typeface="Times New Roman" panose="02020603050405020304" pitchFamily="18" charset="0"/>
              <a:cs typeface="Times New Roman" panose="02020603050405020304" pitchFamily="18" charset="0"/>
            </a:endParaRPr>
          </a:p>
          <a:p>
            <a:pPr marL="0" indent="0" algn="just">
              <a:buNone/>
            </a:pPr>
            <a:r>
              <a:rPr lang="ru-RU" sz="1200" b="1" dirty="0" smtClean="0">
                <a:latin typeface="Times New Roman" panose="02020603050405020304" pitchFamily="18" charset="0"/>
                <a:cs typeface="Times New Roman" panose="02020603050405020304" pitchFamily="18" charset="0"/>
              </a:rPr>
              <a:t>Русско-турецкая </a:t>
            </a:r>
            <a:r>
              <a:rPr lang="ru-RU" sz="1200" b="1" dirty="0">
                <a:latin typeface="Times New Roman" panose="02020603050405020304" pitchFamily="18" charset="0"/>
                <a:cs typeface="Times New Roman" panose="02020603050405020304" pitchFamily="18" charset="0"/>
              </a:rPr>
              <a:t>война</a:t>
            </a:r>
            <a:endParaRPr lang="ru-RU" sz="1200" dirty="0">
              <a:latin typeface="Times New Roman" panose="02020603050405020304" pitchFamily="18" charset="0"/>
              <a:cs typeface="Times New Roman" panose="02020603050405020304" pitchFamily="18" charset="0"/>
            </a:endParaRPr>
          </a:p>
          <a:p>
            <a:pPr marL="0" indent="0" algn="just">
              <a:buNone/>
            </a:pPr>
            <a:r>
              <a:rPr lang="ru-RU" sz="1200" dirty="0" smtClean="0">
                <a:latin typeface="Times New Roman" panose="02020603050405020304" pitchFamily="18" charset="0"/>
                <a:cs typeface="Times New Roman" panose="02020603050405020304" pitchFamily="18" charset="0"/>
              </a:rPr>
              <a:t>         31 </a:t>
            </a:r>
            <a:r>
              <a:rPr lang="ru-RU" sz="1200" dirty="0">
                <a:latin typeface="Times New Roman" panose="02020603050405020304" pitchFamily="18" charset="0"/>
                <a:cs typeface="Times New Roman" panose="02020603050405020304" pitchFamily="18" charset="0"/>
              </a:rPr>
              <a:t>августа 1787 года с эскадрой контр-адмирала графа М.И.Войновича «Святой Павел» вышел из Севастополя и направился к Варне для поиска турецких кораблей. 8 сентября </a:t>
            </a:r>
            <a:r>
              <a:rPr lang="ru-RU" sz="12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 мыса </a:t>
            </a:r>
            <a:r>
              <a:rPr lang="ru-RU" sz="1200" b="1" u="sng"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Калиакрия</a:t>
            </a:r>
            <a:r>
              <a:rPr lang="ru-RU" sz="1200" b="1" u="sng"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русская эскадра попала в сильный пятидневный шторм , во время которого корабль лишился двух мачт ( грот и бизань ) и используя одну только фок-мачту 21 сентября вернулся в Севастополь.</a:t>
            </a:r>
          </a:p>
          <a:p>
            <a:pPr marL="0" indent="0" algn="just">
              <a:buNone/>
            </a:pPr>
            <a:r>
              <a:rPr lang="ru-RU" sz="1200" dirty="0" smtClean="0">
                <a:latin typeface="Times New Roman" panose="02020603050405020304" pitchFamily="18" charset="0"/>
                <a:cs typeface="Times New Roman" panose="02020603050405020304" pitchFamily="18" charset="0"/>
              </a:rPr>
              <a:t>        18 </a:t>
            </a:r>
            <a:r>
              <a:rPr lang="ru-RU" sz="1200" dirty="0">
                <a:latin typeface="Times New Roman" panose="02020603050405020304" pitchFamily="18" charset="0"/>
                <a:cs typeface="Times New Roman" panose="02020603050405020304" pitchFamily="18" charset="0"/>
              </a:rPr>
              <a:t>июня 1788 года с эскадрой Войновича корабль направился из Севастополя к Очакову на поиск турецкого флота. 3 июля «Святой Павел» принял участие в сражении </a:t>
            </a:r>
            <a:r>
              <a:rPr lang="ru-RU" sz="12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 </a:t>
            </a:r>
            <a:r>
              <a:rPr lang="ru-RU" sz="1200" b="1" u="sng"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Фидониси</a:t>
            </a:r>
            <a:r>
              <a:rPr lang="ru-RU" sz="12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 после которого до 5 июля русская эскадра преследовала неприятельские корабли. 19 июля эскадра вернулась в Севастополь.</a:t>
            </a:r>
          </a:p>
          <a:p>
            <a:pPr marL="0" indent="0" algn="just">
              <a:buNone/>
            </a:pPr>
            <a:r>
              <a:rPr lang="ru-RU" sz="1200" dirty="0" smtClean="0">
                <a:latin typeface="Times New Roman" panose="02020603050405020304" pitchFamily="18" charset="0"/>
                <a:cs typeface="Times New Roman" panose="02020603050405020304" pitchFamily="18" charset="0"/>
              </a:rPr>
              <a:t>         После </a:t>
            </a:r>
            <a:r>
              <a:rPr lang="ru-RU" sz="1200" dirty="0">
                <a:latin typeface="Times New Roman" panose="02020603050405020304" pitchFamily="18" charset="0"/>
                <a:cs typeface="Times New Roman" panose="02020603050405020304" pitchFamily="18" charset="0"/>
              </a:rPr>
              <a:t>этого корабль в августе и ноябре 1788 года выходил в море и оба раза попадал в сильные штормы. С сентября по ноябрь 1789 года в качестве головного корабля эскадры Ф.Ф.Ушакова крейсировал в районе </a:t>
            </a:r>
            <a:r>
              <a:rPr lang="ru-RU" sz="12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острова </a:t>
            </a:r>
            <a:r>
              <a:rPr lang="ru-RU" sz="1200" b="1" u="sng"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Тендра</a:t>
            </a:r>
            <a:r>
              <a:rPr lang="ru-RU" sz="12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и устья Дуная , а с июля по сентябрь следующего года— в Чёрном море с целью поиска судов противника.</a:t>
            </a:r>
          </a:p>
          <a:p>
            <a:pPr marL="0" indent="0" algn="just">
              <a:buNone/>
            </a:pPr>
            <a:r>
              <a:rPr lang="ru-RU" sz="1200" dirty="0" smtClean="0">
                <a:latin typeface="Times New Roman" panose="02020603050405020304" pitchFamily="18" charset="0"/>
                <a:cs typeface="Times New Roman" panose="02020603050405020304" pitchFamily="18" charset="0"/>
              </a:rPr>
              <a:t>         8 </a:t>
            </a:r>
            <a:r>
              <a:rPr lang="ru-RU" sz="1200" dirty="0">
                <a:latin typeface="Times New Roman" panose="02020603050405020304" pitchFamily="18" charset="0"/>
                <a:cs typeface="Times New Roman" panose="02020603050405020304" pitchFamily="18" charset="0"/>
              </a:rPr>
              <a:t>июля корабль принял участие </a:t>
            </a:r>
            <a:r>
              <a:rPr lang="ru-RU" sz="12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в Керченском сражении </a:t>
            </a:r>
            <a:r>
              <a:rPr lang="ru-RU" sz="1200" dirty="0">
                <a:latin typeface="Times New Roman" panose="02020603050405020304" pitchFamily="18" charset="0"/>
                <a:cs typeface="Times New Roman" panose="02020603050405020304" pitchFamily="18" charset="0"/>
              </a:rPr>
              <a:t>, 28 августа— в сражении у мыса </a:t>
            </a:r>
            <a:r>
              <a:rPr lang="ru-RU" sz="1200" dirty="0" err="1">
                <a:latin typeface="Times New Roman" panose="02020603050405020304" pitchFamily="18" charset="0"/>
                <a:cs typeface="Times New Roman" panose="02020603050405020304" pitchFamily="18" charset="0"/>
              </a:rPr>
              <a:t>Тендра</a:t>
            </a:r>
            <a:r>
              <a:rPr lang="ru-RU" sz="1200" dirty="0">
                <a:latin typeface="Times New Roman" panose="02020603050405020304" pitchFamily="18" charset="0"/>
                <a:cs typeface="Times New Roman" panose="02020603050405020304" pitchFamily="18" charset="0"/>
              </a:rPr>
              <a:t> .</a:t>
            </a:r>
          </a:p>
          <a:p>
            <a:pPr marL="0" indent="0" algn="just">
              <a:buNone/>
            </a:pPr>
            <a:r>
              <a:rPr lang="ru-RU" sz="1200" dirty="0" smtClean="0">
                <a:latin typeface="Times New Roman" panose="02020603050405020304" pitchFamily="18" charset="0"/>
                <a:cs typeface="Times New Roman" panose="02020603050405020304" pitchFamily="18" charset="0"/>
              </a:rPr>
              <a:t>         В </a:t>
            </a:r>
            <a:r>
              <a:rPr lang="ru-RU" sz="1200" dirty="0">
                <a:latin typeface="Times New Roman" panose="02020603050405020304" pitchFamily="18" charset="0"/>
                <a:cs typeface="Times New Roman" panose="02020603050405020304" pitchFamily="18" charset="0"/>
              </a:rPr>
              <a:t>октябре—ноябре 1790 года корабль в составе эскадры прикрывал проход русских гребных судов из Днепра в Дунай, а 10 июля 1791 года с эскадрой контр-адмирала Ф.Ф.Ушакова вновь вышел из Севастополя на поиск кораблей Турции. </a:t>
            </a:r>
            <a:endParaRPr lang="ru-RU" sz="1200" dirty="0" smtClean="0">
              <a:latin typeface="Times New Roman" panose="02020603050405020304" pitchFamily="18" charset="0"/>
              <a:cs typeface="Times New Roman" panose="02020603050405020304" pitchFamily="18" charset="0"/>
            </a:endParaRPr>
          </a:p>
          <a:p>
            <a:pPr marL="0" indent="0" algn="just">
              <a:buNone/>
            </a:pPr>
            <a:r>
              <a:rPr lang="ru-RU" sz="1200" dirty="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       31 </a:t>
            </a:r>
            <a:r>
              <a:rPr lang="ru-RU" sz="1200" dirty="0">
                <a:latin typeface="Times New Roman" panose="02020603050405020304" pitchFamily="18" charset="0"/>
                <a:cs typeface="Times New Roman" panose="02020603050405020304" pitchFamily="18" charset="0"/>
              </a:rPr>
              <a:t>июля «Святой Павел» принимал участие в сражении при </a:t>
            </a:r>
            <a:r>
              <a:rPr lang="ru-RU" sz="1200" dirty="0" err="1">
                <a:latin typeface="Times New Roman" panose="02020603050405020304" pitchFamily="18" charset="0"/>
                <a:cs typeface="Times New Roman" panose="02020603050405020304" pitchFamily="18" charset="0"/>
              </a:rPr>
              <a:t>Калиакрии</a:t>
            </a:r>
            <a:r>
              <a:rPr lang="ru-RU" sz="1200" dirty="0">
                <a:latin typeface="Times New Roman" panose="02020603050405020304" pitchFamily="18" charset="0"/>
                <a:cs typeface="Times New Roman" panose="02020603050405020304" pitchFamily="18" charset="0"/>
              </a:rPr>
              <a:t> , а 20 августа вернулся в Севастополь.</a:t>
            </a:r>
          </a:p>
          <a:p>
            <a:pPr marL="0" indent="0">
              <a:buNone/>
            </a:pPr>
            <a:r>
              <a:rPr lang="ru-RU" sz="1200" u="sng" dirty="0" smtClean="0">
                <a:latin typeface="Times New Roman" panose="02020603050405020304" pitchFamily="18" charset="0"/>
                <a:cs typeface="Times New Roman" panose="02020603050405020304" pitchFamily="18" charset="0"/>
              </a:rPr>
              <a:t>Командирами </a:t>
            </a:r>
            <a:r>
              <a:rPr lang="ru-RU" sz="1200" u="sng" dirty="0">
                <a:latin typeface="Times New Roman" panose="02020603050405020304" pitchFamily="18" charset="0"/>
                <a:cs typeface="Times New Roman" panose="02020603050405020304" pitchFamily="18" charset="0"/>
              </a:rPr>
              <a:t>корабля служили:</a:t>
            </a:r>
          </a:p>
          <a:p>
            <a:pPr marL="0" indent="0">
              <a:buNone/>
            </a:pPr>
            <a:r>
              <a:rPr lang="ru-RU" sz="1200" dirty="0">
                <a:latin typeface="Times New Roman" panose="02020603050405020304" pitchFamily="18" charset="0"/>
                <a:cs typeface="Times New Roman" panose="02020603050405020304" pitchFamily="18" charset="0"/>
              </a:rPr>
              <a:t>    1784—1788— Ф.Ф.Ушаков</a:t>
            </a:r>
          </a:p>
          <a:p>
            <a:pPr marL="0" indent="0">
              <a:buNone/>
            </a:pPr>
            <a:r>
              <a:rPr lang="ru-RU" sz="1200" dirty="0">
                <a:latin typeface="Times New Roman" panose="02020603050405020304" pitchFamily="18" charset="0"/>
                <a:cs typeface="Times New Roman" panose="02020603050405020304" pitchFamily="18" charset="0"/>
              </a:rPr>
              <a:t>    1789—1791— </a:t>
            </a:r>
            <a:r>
              <a:rPr lang="ru-RU" sz="1200" dirty="0" err="1" smtClean="0">
                <a:latin typeface="Times New Roman" panose="02020603050405020304" pitchFamily="18" charset="0"/>
                <a:cs typeface="Times New Roman" panose="02020603050405020304" pitchFamily="18" charset="0"/>
              </a:rPr>
              <a:t>К.А.Шапилов</a:t>
            </a:r>
            <a:endParaRPr lang="ru-RU" sz="1200" dirty="0">
              <a:latin typeface="Times New Roman" panose="02020603050405020304" pitchFamily="18" charset="0"/>
              <a:cs typeface="Times New Roman" panose="02020603050405020304" pitchFamily="18" charset="0"/>
            </a:endParaRPr>
          </a:p>
        </p:txBody>
      </p:sp>
      <p:pic>
        <p:nvPicPr>
          <p:cNvPr id="4" name="Рисунок 3" descr="https://encrypted-tbn0.gstatic.com/images?q=tbn:ANd9GcR5i_V2r4vc2GkHGnFl0KvNnrQWMcyCRpKEf0HPD2IVB6gLOrpljA"/>
          <p:cNvPicPr/>
          <p:nvPr/>
        </p:nvPicPr>
        <p:blipFill>
          <a:blip r:embed="rId2">
            <a:extLst>
              <a:ext uri="{28A0092B-C50C-407E-A947-70E740481C1C}">
                <a14:useLocalDpi xmlns:a14="http://schemas.microsoft.com/office/drawing/2010/main" val="0"/>
              </a:ext>
            </a:extLst>
          </a:blip>
          <a:srcRect/>
          <a:stretch>
            <a:fillRect/>
          </a:stretch>
        </p:blipFill>
        <p:spPr bwMode="auto">
          <a:xfrm>
            <a:off x="42071" y="0"/>
            <a:ext cx="3929058" cy="2953636"/>
          </a:xfrm>
          <a:prstGeom prst="rect">
            <a:avLst/>
          </a:prstGeom>
          <a:ln>
            <a:noFill/>
          </a:ln>
          <a:effectLst>
            <a:softEdge rad="112500"/>
          </a:effectLst>
        </p:spPr>
      </p:pic>
      <p:sp>
        <p:nvSpPr>
          <p:cNvPr id="5" name="Прямоугольник 4"/>
          <p:cNvSpPr/>
          <p:nvPr/>
        </p:nvSpPr>
        <p:spPr>
          <a:xfrm>
            <a:off x="42071" y="2768970"/>
            <a:ext cx="3929058" cy="646331"/>
          </a:xfrm>
          <a:prstGeom prst="rect">
            <a:avLst/>
          </a:prstGeom>
        </p:spPr>
        <p:txBody>
          <a:bodyPr wrap="square">
            <a:spAutoFit/>
          </a:bodyPr>
          <a:lstStyle/>
          <a:p>
            <a:pPr lvl="0" algn="ctr"/>
            <a:r>
              <a:rPr lang="ru-RU" b="1" kern="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Линейный корабль «Святой Павел»</a:t>
            </a:r>
          </a:p>
        </p:txBody>
      </p:sp>
      <p:sp>
        <p:nvSpPr>
          <p:cNvPr id="8" name="Прямоугольник 7"/>
          <p:cNvSpPr/>
          <p:nvPr/>
        </p:nvSpPr>
        <p:spPr>
          <a:xfrm>
            <a:off x="42071" y="3416630"/>
            <a:ext cx="3809849" cy="2893100"/>
          </a:xfrm>
          <a:prstGeom prst="rect">
            <a:avLst/>
          </a:prstGeom>
        </p:spPr>
        <p:txBody>
          <a:bodyPr wrap="square">
            <a:spAutoFit/>
          </a:bodyPr>
          <a:lstStyle/>
          <a:p>
            <a:pPr algn="just"/>
            <a:r>
              <a:rPr lang="ru-RU" sz="1400" dirty="0">
                <a:latin typeface="Times New Roman" panose="02020603050405020304" pitchFamily="18" charset="0"/>
                <a:cs typeface="Times New Roman" panose="02020603050405020304" pitchFamily="18" charset="0"/>
              </a:rPr>
              <a:t>66-пушечный парусный линейный корабль Черноморского флота России. Один из пяти кораблей типа </a:t>
            </a:r>
            <a:r>
              <a:rPr lang="ru-RU" sz="1400" dirty="0" smtClean="0">
                <a:latin typeface="Times New Roman" panose="02020603050405020304" pitchFamily="18" charset="0"/>
                <a:cs typeface="Times New Roman" panose="02020603050405020304" pitchFamily="18" charset="0"/>
              </a:rPr>
              <a:t>«Слава Екатерины», </a:t>
            </a:r>
            <a:r>
              <a:rPr lang="ru-RU" sz="1400" dirty="0">
                <a:latin typeface="Times New Roman" panose="02020603050405020304" pitchFamily="18" charset="0"/>
                <a:cs typeface="Times New Roman" panose="02020603050405020304" pitchFamily="18" charset="0"/>
              </a:rPr>
              <a:t>строившихся на Херсонской верфи. </a:t>
            </a:r>
            <a:endParaRPr lang="ru-RU" sz="1400" dirty="0" smtClean="0">
              <a:latin typeface="Times New Roman" panose="02020603050405020304" pitchFamily="18" charset="0"/>
              <a:cs typeface="Times New Roman" panose="02020603050405020304" pitchFamily="18" charset="0"/>
            </a:endParaRPr>
          </a:p>
          <a:p>
            <a:pPr algn="just"/>
            <a:r>
              <a:rPr lang="ru-RU" sz="1400" dirty="0" smtClean="0">
                <a:latin typeface="Times New Roman" panose="02020603050405020304" pitchFamily="18" charset="0"/>
                <a:cs typeface="Times New Roman" panose="02020603050405020304" pitchFamily="18" charset="0"/>
              </a:rPr>
              <a:t>Был </a:t>
            </a:r>
            <a:r>
              <a:rPr lang="ru-RU" sz="1400" dirty="0">
                <a:latin typeface="Times New Roman" panose="02020603050405020304" pitchFamily="18" charset="0"/>
                <a:cs typeface="Times New Roman" panose="02020603050405020304" pitchFamily="18" charset="0"/>
              </a:rPr>
              <a:t>заложен 7 (18)июля 1780 года , спущен на воду 12 (23)декабря 1784 года . 48,8×13,5×5,8м. Вооружались 30-, 12-, 8- или 6-фунтовыми пушками (всего от 66 до 72 орудий) и четырьмя « единорогами »). </a:t>
            </a:r>
            <a:endParaRPr lang="ru-RU" sz="1400" dirty="0" smtClean="0">
              <a:latin typeface="Times New Roman" panose="02020603050405020304" pitchFamily="18" charset="0"/>
              <a:cs typeface="Times New Roman" panose="02020603050405020304" pitchFamily="18" charset="0"/>
            </a:endParaRPr>
          </a:p>
          <a:p>
            <a:pPr algn="just"/>
            <a:r>
              <a:rPr lang="ru-RU" sz="1400" dirty="0" smtClean="0">
                <a:latin typeface="Times New Roman" panose="02020603050405020304" pitchFamily="18" charset="0"/>
                <a:cs typeface="Times New Roman" panose="02020603050405020304" pitchFamily="18" charset="0"/>
              </a:rPr>
              <a:t>В </a:t>
            </a:r>
            <a:r>
              <a:rPr lang="ru-RU" sz="1400" dirty="0">
                <a:latin typeface="Times New Roman" panose="02020603050405020304" pitchFamily="18" charset="0"/>
                <a:cs typeface="Times New Roman" panose="02020603050405020304" pitchFamily="18" charset="0"/>
              </a:rPr>
              <a:t>мирное время экипаж составлял 476 человек, в случае войны мог увеличиваться до 688 человек.</a:t>
            </a:r>
          </a:p>
          <a:p>
            <a:pPr algn="just"/>
            <a:endParaRPr lang="ru-RU" sz="1400" dirty="0">
              <a:latin typeface="Times New Roman" panose="02020603050405020304" pitchFamily="18" charset="0"/>
              <a:cs typeface="Times New Roman" panose="02020603050405020304" pitchFamily="18" charset="0"/>
            </a:endParaRPr>
          </a:p>
        </p:txBody>
      </p:sp>
      <p:pic>
        <p:nvPicPr>
          <p:cNvPr id="6"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289" y="6065912"/>
            <a:ext cx="792088" cy="79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048733" y="0"/>
            <a:ext cx="5078210" cy="4273918"/>
          </a:xfrm>
        </p:spPr>
        <p:txBody>
          <a:bodyPr>
            <a:normAutofit/>
          </a:bodyPr>
          <a:lstStyle/>
          <a:p>
            <a:pPr marL="0" indent="0" algn="just">
              <a:buNone/>
              <a:tabLst>
                <a:tab pos="0" algn="l"/>
              </a:tabLst>
            </a:pPr>
            <a:r>
              <a:rPr lang="ru-RU" sz="1400" b="1" dirty="0" smtClean="0">
                <a:solidFill>
                  <a:srgbClr val="002060"/>
                </a:solidFill>
                <a:latin typeface="Times New Roman" panose="02020603050405020304" pitchFamily="18" charset="0"/>
                <a:cs typeface="Times New Roman" panose="02020603050405020304" pitchFamily="18" charset="0"/>
              </a:rPr>
              <a:t>		Императорский </a:t>
            </a:r>
            <a:r>
              <a:rPr lang="ru-RU" sz="1400" b="1" dirty="0">
                <a:solidFill>
                  <a:srgbClr val="002060"/>
                </a:solidFill>
                <a:latin typeface="Times New Roman" panose="02020603050405020304" pitchFamily="18" charset="0"/>
                <a:cs typeface="Times New Roman" panose="02020603050405020304" pitchFamily="18" charset="0"/>
              </a:rPr>
              <a:t>Военный орден Святого Великомученика и Победоносца Георгия (Орден Святого Георгия) </a:t>
            </a:r>
            <a:r>
              <a:rPr lang="ru-RU" sz="1400" dirty="0">
                <a:latin typeface="Times New Roman" panose="02020603050405020304" pitchFamily="18" charset="0"/>
                <a:cs typeface="Times New Roman" panose="02020603050405020304" pitchFamily="18" charset="0"/>
              </a:rPr>
              <a:t>— высшая военная награда Российской Империи.</a:t>
            </a:r>
          </a:p>
          <a:p>
            <a:pPr marL="0" indent="0" algn="just">
              <a:buNone/>
              <a:tabLst>
                <a:tab pos="0" algn="l"/>
              </a:tabLst>
            </a:pPr>
            <a:r>
              <a:rPr lang="ru-RU" sz="1400" dirty="0" smtClean="0">
                <a:latin typeface="Times New Roman" panose="02020603050405020304" pitchFamily="18" charset="0"/>
                <a:cs typeface="Times New Roman" panose="02020603050405020304" pitchFamily="18" charset="0"/>
              </a:rPr>
              <a:t>		Учреждён </a:t>
            </a:r>
            <a:r>
              <a:rPr lang="ru-RU" sz="1400" dirty="0">
                <a:latin typeface="Times New Roman" panose="02020603050405020304" pitchFamily="18" charset="0"/>
                <a:cs typeface="Times New Roman" panose="02020603050405020304" pitchFamily="18" charset="0"/>
              </a:rPr>
              <a:t>императрицей Екатериной </a:t>
            </a:r>
            <a:r>
              <a:rPr lang="en-US" sz="1400" dirty="0">
                <a:latin typeface="Times New Roman" panose="02020603050405020304" pitchFamily="18" charset="0"/>
                <a:cs typeface="Times New Roman" panose="02020603050405020304" pitchFamily="18" charset="0"/>
              </a:rPr>
              <a:t>II</a:t>
            </a:r>
            <a:r>
              <a:rPr lang="ru-RU" sz="1400" dirty="0">
                <a:latin typeface="Times New Roman" panose="02020603050405020304" pitchFamily="18" charset="0"/>
                <a:cs typeface="Times New Roman" panose="02020603050405020304" pitchFamily="18" charset="0"/>
              </a:rPr>
              <a:t> 26 ноября (7 декабря) 1769 в честь Святого Георгия для отличия офицеров за заслуги на поле </a:t>
            </a:r>
            <a:r>
              <a:rPr lang="ru-RU" sz="1400" dirty="0" smtClean="0">
                <a:latin typeface="Times New Roman" panose="02020603050405020304" pitchFamily="18" charset="0"/>
                <a:cs typeface="Times New Roman" panose="02020603050405020304" pitchFamily="18" charset="0"/>
              </a:rPr>
              <a:t>боя.</a:t>
            </a:r>
            <a:endParaRPr lang="ru-RU" sz="1400" dirty="0">
              <a:latin typeface="Times New Roman" panose="02020603050405020304" pitchFamily="18" charset="0"/>
              <a:cs typeface="Times New Roman" panose="02020603050405020304" pitchFamily="18" charset="0"/>
            </a:endParaRPr>
          </a:p>
          <a:p>
            <a:pPr marL="0" indent="0" algn="ctr">
              <a:buNone/>
              <a:tabLst>
                <a:tab pos="0" algn="l"/>
              </a:tabLst>
            </a:pPr>
            <a:r>
              <a:rPr lang="ru-RU" sz="1400" b="1" i="1" dirty="0">
                <a:latin typeface="Times New Roman" panose="02020603050405020304" pitchFamily="18" charset="0"/>
                <a:cs typeface="Times New Roman" panose="02020603050405020304" pitchFamily="18" charset="0"/>
              </a:rPr>
              <a:t>«Ни высокая порода, ни полученные пред неприятелем раны, не дают право быть пожалованным сим орденом: но дается оный тем, кои не только должность свою исправляли во всем по присяге, чести и долгу своему, но сверх того отличили еще себя особливым каким мужественным поступком, или подали мудрые, и для Нашей воинской службы полезные советы... Сей орден никогда не снимать: ибо заслугами оный </a:t>
            </a:r>
            <a:r>
              <a:rPr lang="ru-RU" sz="1400" b="1" i="1" dirty="0" smtClean="0">
                <a:latin typeface="Times New Roman" panose="02020603050405020304" pitchFamily="18" charset="0"/>
                <a:cs typeface="Times New Roman" panose="02020603050405020304" pitchFamily="18" charset="0"/>
              </a:rPr>
              <a:t>приобретается».</a:t>
            </a:r>
            <a:endParaRPr lang="ru-RU" sz="1400" b="1" i="1" dirty="0">
              <a:latin typeface="Times New Roman" panose="02020603050405020304" pitchFamily="18" charset="0"/>
              <a:cs typeface="Times New Roman" panose="02020603050405020304" pitchFamily="18" charset="0"/>
            </a:endParaRPr>
          </a:p>
          <a:p>
            <a:pPr marL="0" indent="0" algn="ctr">
              <a:buNone/>
              <a:tabLst>
                <a:tab pos="0" algn="l"/>
              </a:tabLst>
            </a:pPr>
            <a:r>
              <a:rPr lang="ru-RU" sz="1400" b="1" u="sng" dirty="0">
                <a:latin typeface="Times New Roman" panose="02020603050405020304" pitchFamily="18" charset="0"/>
                <a:cs typeface="Times New Roman" panose="02020603050405020304" pitchFamily="18" charset="0"/>
              </a:rPr>
              <a:t>	(Из статута ордена 1769 </a:t>
            </a:r>
            <a:r>
              <a:rPr lang="ru-RU" sz="1400" b="1" u="sng" dirty="0" smtClean="0">
                <a:latin typeface="Times New Roman" panose="02020603050405020304" pitchFamily="18" charset="0"/>
                <a:cs typeface="Times New Roman" panose="02020603050405020304" pitchFamily="18" charset="0"/>
              </a:rPr>
              <a:t>года)</a:t>
            </a:r>
            <a:endParaRPr lang="ru-RU" sz="1400" b="1" u="sng" dirty="0">
              <a:latin typeface="Times New Roman" panose="02020603050405020304" pitchFamily="18" charset="0"/>
              <a:cs typeface="Times New Roman" panose="02020603050405020304" pitchFamily="18" charset="0"/>
            </a:endParaRPr>
          </a:p>
          <a:p>
            <a:pPr marL="0" indent="0" algn="just">
              <a:buNone/>
              <a:tabLst>
                <a:tab pos="0" algn="l"/>
              </a:tabLst>
            </a:pPr>
            <a:r>
              <a:rPr lang="ru-RU" sz="1400" b="1" u="sng" dirty="0">
                <a:latin typeface="Times New Roman" panose="02020603050405020304" pitchFamily="18" charset="0"/>
                <a:cs typeface="Times New Roman" panose="02020603050405020304" pitchFamily="18" charset="0"/>
              </a:rPr>
              <a:t>2-я степень: </a:t>
            </a:r>
            <a:r>
              <a:rPr lang="ru-RU" sz="1400" dirty="0">
                <a:latin typeface="Times New Roman" panose="02020603050405020304" pitchFamily="18" charset="0"/>
                <a:cs typeface="Times New Roman" panose="02020603050405020304" pitchFamily="18" charset="0"/>
              </a:rPr>
              <a:t>звезда на левой стороне груди и большой крест на шейной ленте, 400 руб. ежегодной пенсии.</a:t>
            </a:r>
          </a:p>
          <a:p>
            <a:pPr marL="0" indent="0" algn="just">
              <a:buNone/>
              <a:tabLst>
                <a:tab pos="0" algn="l"/>
              </a:tabLst>
            </a:pPr>
            <a:r>
              <a:rPr lang="ru-RU" sz="1400" dirty="0">
                <a:latin typeface="Times New Roman" panose="02020603050405020304" pitchFamily="18" charset="0"/>
                <a:cs typeface="Times New Roman" panose="02020603050405020304" pitchFamily="18" charset="0"/>
              </a:rPr>
              <a:t>Высшими степенями 1-й и 2-й ст. награждал лично монарх по своему усмотрению.</a:t>
            </a:r>
          </a:p>
          <a:p>
            <a:pPr marL="0" indent="0">
              <a:tabLst>
                <a:tab pos="0" algn="l"/>
              </a:tabLst>
            </a:pPr>
            <a:endParaRPr lang="ru-RU" sz="1400" dirty="0">
              <a:latin typeface="Times New Roman" panose="02020603050405020304" pitchFamily="18" charset="0"/>
              <a:cs typeface="Times New Roman" panose="02020603050405020304" pitchFamily="18" charset="0"/>
            </a:endParaRPr>
          </a:p>
        </p:txBody>
      </p:sp>
      <p:pic>
        <p:nvPicPr>
          <p:cNvPr id="4" name="Рисунок 3" descr="&amp;Acy;&amp;ncy;&amp;tcy;&amp;icy;&amp;kcy;&amp;vcy;&amp;acy;&amp;rcy;&amp;ncy;&amp;ycy;&amp;iecy; &amp;gcy;&amp;acy;&amp;lcy;&amp;iecy;&amp;rcy;&amp;iecy;&amp;icy; - &amp;Kcy;&amp;acy;&amp;bcy;&amp;icy;&amp;ncy;&amp;iecy;&amp;tcy;. &amp;Acy;&amp;ucy;&amp;kcy;&amp;tscy;&amp;icy;&amp;ocy;&amp;ncy;&amp;ncy;&amp;ycy;&amp;jcy; &amp;dcy;&amp;ocy;&amp;mcy;."/>
          <p:cNvPicPr/>
          <p:nvPr/>
        </p:nvPicPr>
        <p:blipFill>
          <a:blip r:embed="rId2">
            <a:extLst>
              <a:ext uri="{28A0092B-C50C-407E-A947-70E740481C1C}">
                <a14:useLocalDpi xmlns:a14="http://schemas.microsoft.com/office/drawing/2010/main" val="0"/>
              </a:ext>
            </a:extLst>
          </a:blip>
          <a:srcRect/>
          <a:stretch>
            <a:fillRect/>
          </a:stretch>
        </p:blipFill>
        <p:spPr bwMode="auto">
          <a:xfrm>
            <a:off x="268049" y="506225"/>
            <a:ext cx="3620137" cy="5780723"/>
          </a:xfrm>
          <a:prstGeom prst="rect">
            <a:avLst/>
          </a:prstGeom>
          <a:noFill/>
          <a:ln>
            <a:noFill/>
          </a:ln>
        </p:spPr>
      </p:pic>
      <p:sp>
        <p:nvSpPr>
          <p:cNvPr id="5" name="Прямоугольник 4"/>
          <p:cNvSpPr/>
          <p:nvPr/>
        </p:nvSpPr>
        <p:spPr>
          <a:xfrm>
            <a:off x="4048734" y="5047780"/>
            <a:ext cx="4987762" cy="1815882"/>
          </a:xfrm>
          <a:prstGeom prst="rect">
            <a:avLst/>
          </a:prstGeom>
        </p:spPr>
        <p:txBody>
          <a:bodyPr wrap="square">
            <a:spAutoFit/>
          </a:bodyPr>
          <a:lstStyle/>
          <a:p>
            <a:pPr algn="just"/>
            <a:r>
              <a:rPr lang="ru-RU" sz="1600" dirty="0" smtClean="0">
                <a:latin typeface="Times New Roman" panose="02020603050405020304" pitchFamily="18" charset="0"/>
                <a:cs typeface="Times New Roman" panose="02020603050405020304" pitchFamily="18" charset="0"/>
              </a:rPr>
              <a:t>       В </a:t>
            </a:r>
            <a:r>
              <a:rPr lang="ru-RU" sz="1600" dirty="0">
                <a:latin typeface="Times New Roman" panose="02020603050405020304" pitchFamily="18" charset="0"/>
                <a:cs typeface="Times New Roman" panose="02020603050405020304" pitchFamily="18" charset="0"/>
              </a:rPr>
              <a:t>донесении императрице от 5-го сентября 1790 года Потемкин писал: </a:t>
            </a:r>
            <a:r>
              <a:rPr lang="ru-RU" sz="1600"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"Я не могу довольно описать храбрости, искусства и доброй воли командующего контр-адмирала и кавалера Ушакова. Эскадренный командир бригадирского ранга капитан и кавалер </a:t>
            </a:r>
            <a:r>
              <a:rPr lang="ru-RU" sz="1600" b="1" i="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Голенкин</a:t>
            </a:r>
            <a:r>
              <a:rPr lang="ru-RU" sz="1600" b="1" i="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и все командиры кораблей заслуживают высочайшую В.И.В. </a:t>
            </a:r>
            <a:r>
              <a:rPr lang="ru-RU" sz="1600" b="1" i="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милость".</a:t>
            </a:r>
          </a:p>
        </p:txBody>
      </p:sp>
      <p:sp>
        <p:nvSpPr>
          <p:cNvPr id="6" name="Прямоугольник 5"/>
          <p:cNvSpPr/>
          <p:nvPr/>
        </p:nvSpPr>
        <p:spPr>
          <a:xfrm>
            <a:off x="4048732" y="4216782"/>
            <a:ext cx="4987763" cy="830997"/>
          </a:xfrm>
          <a:prstGeom prst="rect">
            <a:avLst/>
          </a:prstGeom>
          <a:ln w="57150">
            <a:solidFill>
              <a:schemeClr val="tx1"/>
            </a:solidFill>
          </a:ln>
        </p:spPr>
        <p:txBody>
          <a:bodyPr wrap="square">
            <a:spAutoFit/>
          </a:bodyPr>
          <a:lstStyle/>
          <a:p>
            <a:pPr lvl="0" algn="just"/>
            <a:r>
              <a:rPr lang="ru-RU" sz="1600" dirty="0" smtClean="0">
                <a:solidFill>
                  <a:prstClr val="black"/>
                </a:solidFill>
                <a:latin typeface="Times New Roman" panose="02020603050405020304" pitchFamily="18" charset="0"/>
                <a:cs typeface="Times New Roman" panose="02020603050405020304" pitchFamily="18" charset="0"/>
              </a:rPr>
              <a:t>     Ф</a:t>
            </a:r>
            <a:r>
              <a:rPr lang="ru-RU" sz="1600" dirty="0">
                <a:solidFill>
                  <a:prstClr val="black"/>
                </a:solidFill>
                <a:latin typeface="Times New Roman" panose="02020603050405020304" pitchFamily="18" charset="0"/>
                <a:cs typeface="Times New Roman" panose="02020603050405020304" pitchFamily="18" charset="0"/>
              </a:rPr>
              <a:t>. Ф. Ушаков в числе первых контр-адмиралов был удостоен ордена Святого Георгия 2-й степени и пожалования земли с 500 крестьянами в Белоруссии. </a:t>
            </a:r>
          </a:p>
        </p:txBody>
      </p:sp>
      <p:sp>
        <p:nvSpPr>
          <p:cNvPr id="2" name="Прямоугольник 1"/>
          <p:cNvSpPr/>
          <p:nvPr/>
        </p:nvSpPr>
        <p:spPr>
          <a:xfrm>
            <a:off x="107504" y="6258087"/>
            <a:ext cx="3941229" cy="369332"/>
          </a:xfrm>
          <a:prstGeom prst="rect">
            <a:avLst/>
          </a:prstGeom>
        </p:spPr>
        <p:txBody>
          <a:bodyPr wrap="square">
            <a:spAutoFit/>
          </a:bodyPr>
          <a:lstStyle/>
          <a:p>
            <a:pPr lvl="0" algn="ctr">
              <a:tabLst>
                <a:tab pos="0" algn="l"/>
              </a:tabLst>
            </a:pPr>
            <a:r>
              <a:rPr lang="ru-RU" b="1" i="1" kern="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Орден святого Георгия </a:t>
            </a:r>
            <a:r>
              <a:rPr lang="en-US" b="1" i="1" kern="0"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a:t>
            </a:r>
            <a:r>
              <a:rPr lang="ru-RU" b="1" i="1" kern="0"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степени</a:t>
            </a:r>
            <a:endParaRPr lang="ru-RU" b="1" i="1" kern="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6327"/>
            <a:ext cx="792088" cy="79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amp;Bcy;&amp;Lcy;&amp;Ocy;&amp;Gcy; &amp;Dcy;&amp;Ocy;&amp;Kcy;&amp;Tcy;&amp;Ocy;&amp;Rcy;&amp;Acy; &amp;Icy; &amp;Gcy;&amp;Rcy;&amp;Acy;&amp;ZHcy;&amp;Dcy;&amp;Acy;&amp;Ncy;&amp;Icy;&amp;Ncy;&amp;Acy; - 8 &amp;icy;&amp;yucy;&amp;lcy;&amp;yacy; (19 &amp;icy;&amp;yucy;&amp;lcy;&amp;yacy;) 1790 &amp;gcy;&amp;ocy;&amp;dcy;&amp;acy; &amp;pcy;&amp;rcy;&amp;ocy;&amp;icy;&amp;zcy;&amp;ocy;&amp;shcy;&amp;lcy;&amp;ocy; &amp;Kcy;&amp;iecy;&amp;rcy;&amp;chcy;&amp;iecy;&amp;ncy;&amp;scy;&amp;kcy;&amp;ocy;&amp;iecy; &amp;scy;&amp;rcy;&amp;acy;&amp;zhcy;&amp;iecy;&amp;ncy;&amp;icy;&amp;iecy;"/>
          <p:cNvPicPr/>
          <p:nvPr/>
        </p:nvPicPr>
        <p:blipFill>
          <a:blip r:embed="rId2">
            <a:extLst>
              <a:ext uri="{28A0092B-C50C-407E-A947-70E740481C1C}">
                <a14:useLocalDpi xmlns:a14="http://schemas.microsoft.com/office/drawing/2010/main" val="0"/>
              </a:ext>
            </a:extLst>
          </a:blip>
          <a:srcRect/>
          <a:stretch>
            <a:fillRect/>
          </a:stretch>
        </p:blipFill>
        <p:spPr bwMode="auto">
          <a:xfrm>
            <a:off x="0" y="27365"/>
            <a:ext cx="5724128" cy="46257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irc_mi" descr="http://ic.pics.livejournal.com/matveychev_oleg/27303223/1593407/1593407_900.jpg"/>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566795"/>
            <a:ext cx="4572000" cy="3291205"/>
          </a:xfrm>
          <a:prstGeom prst="rect">
            <a:avLst/>
          </a:prstGeom>
          <a:ln>
            <a:noFill/>
          </a:ln>
          <a:effectLst>
            <a:softEdge rad="112500"/>
          </a:effectLst>
        </p:spPr>
      </p:pic>
      <p:sp>
        <p:nvSpPr>
          <p:cNvPr id="7" name="Прямоугольник 6"/>
          <p:cNvSpPr/>
          <p:nvPr/>
        </p:nvSpPr>
        <p:spPr>
          <a:xfrm>
            <a:off x="0" y="4869160"/>
            <a:ext cx="4716016" cy="1815882"/>
          </a:xfrm>
          <a:prstGeom prst="rect">
            <a:avLst/>
          </a:prstGeom>
        </p:spPr>
        <p:txBody>
          <a:bodyPr wrap="square">
            <a:spAutoFit/>
          </a:bodyPr>
          <a:lstStyle/>
          <a:p>
            <a:pPr algn="just"/>
            <a:r>
              <a:rPr lang="ru-RU" sz="1600" dirty="0" smtClean="0">
                <a:latin typeface="Times New Roman" panose="02020603050405020304" pitchFamily="18" charset="0"/>
                <a:cs typeface="Times New Roman" panose="02020603050405020304" pitchFamily="18" charset="0"/>
              </a:rPr>
              <a:t>          Турецкая </a:t>
            </a:r>
            <a:r>
              <a:rPr lang="ru-RU" sz="1600" dirty="0">
                <a:latin typeface="Times New Roman" panose="02020603050405020304" pitchFamily="18" charset="0"/>
                <a:cs typeface="Times New Roman" panose="02020603050405020304" pitchFamily="18" charset="0"/>
              </a:rPr>
              <a:t>эскадра насчитывала 10 линейных кораблей, 8 фрегатов, 36 вспомогательных судов. Она шла из Турции для высадки десанта в Крыму. Днём 8 июля её встретила русская эскадра (10 линейных кораблей, 6 фрегатов, 1 бомбардирский корабль, 18 вспомогательных судов) под управлением Ушакова</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5787008" y="27365"/>
            <a:ext cx="3356992" cy="3539430"/>
          </a:xfrm>
          <a:prstGeom prst="rect">
            <a:avLst/>
          </a:prstGeom>
        </p:spPr>
        <p:txBody>
          <a:bodyPr wrap="square">
            <a:spAutoFit/>
          </a:bodyPr>
          <a:lstStyle/>
          <a:p>
            <a:pPr lvl="0" algn="just"/>
            <a:r>
              <a:rPr lang="ru-RU" sz="1400" dirty="0" smtClean="0">
                <a:solidFill>
                  <a:prstClr val="black"/>
                </a:solidFill>
                <a:latin typeface="Times New Roman" panose="02020603050405020304" pitchFamily="18" charset="0"/>
                <a:cs typeface="Times New Roman" panose="02020603050405020304" pitchFamily="18" charset="0"/>
              </a:rPr>
              <a:t>             Используя </a:t>
            </a:r>
            <a:r>
              <a:rPr lang="ru-RU" sz="1400" dirty="0">
                <a:solidFill>
                  <a:prstClr val="black"/>
                </a:solidFill>
                <a:latin typeface="Times New Roman" panose="02020603050405020304" pitchFamily="18" charset="0"/>
                <a:cs typeface="Times New Roman" panose="02020603050405020304" pitchFamily="18" charset="0"/>
              </a:rPr>
              <a:t>наветренное положение турецкого флота и превосходство в артиллерии (1100 орудий против 860), турецкая эскадра с ходу атаковала русскую. Ушаков умелым маневрированием занял выгодное положение и метким огнём на коротких дистанциях нанёс авангарду и центру турецкой эскадры потери. Турецкую эскадру спасли от разгрома только быстроходность её кораблей и наступившая темнота. Для тактики действий Ушакова в этом сражении характерны умелая реализация принципов сосредоточения сил и взаимной поддержки.</a:t>
            </a:r>
          </a:p>
        </p:txBody>
      </p:sp>
      <p:pic>
        <p:nvPicPr>
          <p:cNvPr id="6" name="Picture 2" descr="http://www.hbmwd.com/site_media/back%20button.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88" y="25530"/>
            <a:ext cx="792088" cy="79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rc_mi" descr="http://www.shop-for-man.ru/upload/iblock/da0/da02ed4a350b96c84e28593fadf7d78a.jpg"/>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628800"/>
            <a:ext cx="5981856" cy="4248472"/>
          </a:xfrm>
          <a:prstGeom prst="rect">
            <a:avLst/>
          </a:prstGeom>
          <a:ln>
            <a:noFill/>
          </a:ln>
          <a:effectLst>
            <a:softEdge rad="112500"/>
          </a:effectLst>
        </p:spPr>
      </p:pic>
      <p:sp>
        <p:nvSpPr>
          <p:cNvPr id="5" name="Прямоугольник 4"/>
          <p:cNvSpPr/>
          <p:nvPr/>
        </p:nvSpPr>
        <p:spPr>
          <a:xfrm>
            <a:off x="4355976" y="5900761"/>
            <a:ext cx="4571430" cy="338554"/>
          </a:xfrm>
          <a:prstGeom prst="rect">
            <a:avLst/>
          </a:prstGeom>
        </p:spPr>
        <p:txBody>
          <a:bodyPr wrap="square">
            <a:spAutoFit/>
          </a:bodyPr>
          <a:lstStyle/>
          <a:p>
            <a:pPr marL="342900" lvl="0" indent="-342900" algn="ctr"/>
            <a:r>
              <a:rPr lang="ru-RU" sz="1600" b="1" i="1" kern="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Орден Святого Владимира </a:t>
            </a:r>
            <a:r>
              <a:rPr lang="en-US" sz="1600" b="1" i="1" kern="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a:t>
            </a:r>
            <a:r>
              <a:rPr lang="ru-RU" sz="1600" b="1" i="1" kern="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степени</a:t>
            </a:r>
          </a:p>
        </p:txBody>
      </p:sp>
      <p:sp>
        <p:nvSpPr>
          <p:cNvPr id="6" name="Прямоугольник 5"/>
          <p:cNvSpPr/>
          <p:nvPr/>
        </p:nvSpPr>
        <p:spPr>
          <a:xfrm>
            <a:off x="251520" y="15690"/>
            <a:ext cx="8675886" cy="646331"/>
          </a:xfrm>
          <a:prstGeom prst="rect">
            <a:avLst/>
          </a:prstGeom>
        </p:spPr>
        <p:txBody>
          <a:bodyPr wrap="square">
            <a:spAutoFit/>
          </a:bodyPr>
          <a:lstStyle/>
          <a:p>
            <a:pPr algn="ctr"/>
            <a:r>
              <a:rPr lang="ru-RU" b="1" kern="0" dirty="0" smtClean="0">
                <a:solidFill>
                  <a:sysClr val="windowText" lastClr="000000"/>
                </a:solidFill>
                <a:latin typeface="Times New Roman" panose="02020603050405020304" pitchFamily="18" charset="0"/>
                <a:cs typeface="Times New Roman" panose="02020603050405020304" pitchFamily="18" charset="0"/>
              </a:rPr>
              <a:t>Учрежден </a:t>
            </a:r>
            <a:r>
              <a:rPr lang="ru-RU" b="1" kern="0" dirty="0">
                <a:solidFill>
                  <a:sysClr val="windowText" lastClr="000000"/>
                </a:solidFill>
                <a:latin typeface="Times New Roman" panose="02020603050405020304" pitchFamily="18" charset="0"/>
                <a:cs typeface="Times New Roman" panose="02020603050405020304" pitchFamily="18" charset="0"/>
              </a:rPr>
              <a:t>22 сентября 1782 г. в день двадцатилетия коронования Императрицы Екатерины 2. </a:t>
            </a:r>
            <a:endParaRPr lang="ru-RU" b="1" dirty="0"/>
          </a:p>
        </p:txBody>
      </p:sp>
      <p:sp>
        <p:nvSpPr>
          <p:cNvPr id="7" name="Прямоугольник 6"/>
          <p:cNvSpPr/>
          <p:nvPr/>
        </p:nvSpPr>
        <p:spPr>
          <a:xfrm>
            <a:off x="107504" y="680472"/>
            <a:ext cx="8934184" cy="830997"/>
          </a:xfrm>
          <a:prstGeom prst="rect">
            <a:avLst/>
          </a:prstGeom>
        </p:spPr>
        <p:txBody>
          <a:bodyPr wrap="square">
            <a:spAutoFit/>
          </a:bodyPr>
          <a:lstStyle/>
          <a:p>
            <a:pPr lvl="0" algn="just"/>
            <a:r>
              <a:rPr lang="ru-RU" sz="1600" kern="0" dirty="0">
                <a:solidFill>
                  <a:sysClr val="windowText" lastClr="000000"/>
                </a:solidFill>
                <a:latin typeface="Times New Roman" panose="02020603050405020304" pitchFamily="18" charset="0"/>
                <a:cs typeface="Times New Roman" panose="02020603050405020304" pitchFamily="18" charset="0"/>
              </a:rPr>
              <a:t>Предназначен для поощрение службы Военной и Гражданской. Имеет четыре степени, из коих две первые именуются степенями Большого Креста. Орденская лента состоит из трех полос равной ширины черная - красная - черная.</a:t>
            </a:r>
          </a:p>
        </p:txBody>
      </p:sp>
      <p:sp>
        <p:nvSpPr>
          <p:cNvPr id="3" name="Содержимое 2"/>
          <p:cNvSpPr>
            <a:spLocks noGrp="1"/>
          </p:cNvSpPr>
          <p:nvPr>
            <p:ph idx="1"/>
          </p:nvPr>
        </p:nvSpPr>
        <p:spPr>
          <a:xfrm>
            <a:off x="162619" y="1683892"/>
            <a:ext cx="4426844" cy="5174107"/>
          </a:xfrm>
        </p:spPr>
        <p:txBody>
          <a:bodyPr>
            <a:normAutofit fontScale="47500" lnSpcReduction="20000"/>
          </a:bodyPr>
          <a:lstStyle/>
          <a:p>
            <a:pPr marL="0" indent="0" algn="just">
              <a:buNone/>
            </a:pPr>
            <a:r>
              <a:rPr lang="ru-RU" sz="3400" b="1" dirty="0" smtClean="0">
                <a:solidFill>
                  <a:srgbClr val="FF0000"/>
                </a:solidFill>
                <a:latin typeface="Times New Roman" panose="02020603050405020304" pitchFamily="18" charset="0"/>
                <a:cs typeface="Times New Roman" panose="02020603050405020304" pitchFamily="18" charset="0"/>
              </a:rPr>
              <a:t>1 </a:t>
            </a:r>
            <a:r>
              <a:rPr lang="ru-RU" sz="3400" b="1" dirty="0">
                <a:solidFill>
                  <a:srgbClr val="FF0000"/>
                </a:solidFill>
                <a:latin typeface="Times New Roman" panose="02020603050405020304" pitchFamily="18" charset="0"/>
                <a:cs typeface="Times New Roman" panose="02020603050405020304" pitchFamily="18" charset="0"/>
              </a:rPr>
              <a:t>степень </a:t>
            </a:r>
            <a:r>
              <a:rPr lang="ru-RU" sz="3400" dirty="0">
                <a:latin typeface="Times New Roman" panose="02020603050405020304" pitchFamily="18" charset="0"/>
                <a:cs typeface="Times New Roman" panose="02020603050405020304" pitchFamily="18" charset="0"/>
              </a:rPr>
              <a:t>– темно-красный эмалевый крест с расширяющимися концами, обведенный по краям черной эмалевой каймой. В центре креста, на черном медальоне, изображена горностаевая мантия под великокняжеской короной, на мантии - вензель святого Владимира: СВ. </a:t>
            </a:r>
            <a:endParaRPr lang="ru-RU" sz="3400" dirty="0" smtClean="0">
              <a:latin typeface="Times New Roman" panose="02020603050405020304" pitchFamily="18" charset="0"/>
              <a:cs typeface="Times New Roman" panose="02020603050405020304" pitchFamily="18" charset="0"/>
            </a:endParaRPr>
          </a:p>
          <a:p>
            <a:pPr marL="0" indent="0" algn="just">
              <a:buNone/>
            </a:pPr>
            <a:r>
              <a:rPr lang="ru-RU" sz="3400" b="1" dirty="0" smtClean="0">
                <a:solidFill>
                  <a:srgbClr val="FF0000"/>
                </a:solidFill>
                <a:latin typeface="Times New Roman" panose="02020603050405020304" pitchFamily="18" charset="0"/>
                <a:cs typeface="Times New Roman" panose="02020603050405020304" pitchFamily="18" charset="0"/>
              </a:rPr>
              <a:t>2 </a:t>
            </a:r>
            <a:r>
              <a:rPr lang="ru-RU" sz="3400" b="1" dirty="0">
                <a:solidFill>
                  <a:srgbClr val="FF0000"/>
                </a:solidFill>
                <a:latin typeface="Times New Roman" panose="02020603050405020304" pitchFamily="18" charset="0"/>
                <a:cs typeface="Times New Roman" panose="02020603050405020304" pitchFamily="18" charset="0"/>
              </a:rPr>
              <a:t>степень </a:t>
            </a:r>
            <a:r>
              <a:rPr lang="ru-RU" sz="3400" dirty="0">
                <a:latin typeface="Times New Roman" panose="02020603050405020304" pitchFamily="18" charset="0"/>
                <a:cs typeface="Times New Roman" panose="02020603050405020304" pitchFamily="18" charset="0"/>
              </a:rPr>
              <a:t>- крест такого же размера, как и 1 степени, носился на шее, на ленте шириной 5,5 см.</a:t>
            </a:r>
          </a:p>
          <a:p>
            <a:pPr marL="0" indent="0">
              <a:buNone/>
            </a:pPr>
            <a:endParaRPr lang="ru-RU" sz="3400" dirty="0" smtClean="0">
              <a:latin typeface="Times New Roman" panose="02020603050405020304" pitchFamily="18" charset="0"/>
              <a:cs typeface="Times New Roman" panose="02020603050405020304" pitchFamily="18" charset="0"/>
            </a:endParaRPr>
          </a:p>
          <a:p>
            <a:pPr marL="0" indent="0" algn="just">
              <a:buNone/>
            </a:pPr>
            <a:r>
              <a:rPr lang="ru-RU" sz="3400" dirty="0" smtClean="0">
                <a:latin typeface="Times New Roman" panose="02020603050405020304" pitchFamily="18" charset="0"/>
                <a:cs typeface="Times New Roman" panose="02020603050405020304" pitchFamily="18" charset="0"/>
              </a:rPr>
              <a:t>Из </a:t>
            </a:r>
            <a:r>
              <a:rPr lang="ru-RU" sz="3400" dirty="0">
                <a:latin typeface="Times New Roman" panose="02020603050405020304" pitchFamily="18" charset="0"/>
                <a:cs typeface="Times New Roman" panose="02020603050405020304" pitchFamily="18" charset="0"/>
              </a:rPr>
              <a:t>статута: </a:t>
            </a:r>
            <a:r>
              <a:rPr lang="ru-RU" sz="3400" b="1" i="1" dirty="0">
                <a:latin typeface="Times New Roman" panose="02020603050405020304" pitchFamily="18" charset="0"/>
                <a:cs typeface="Times New Roman" panose="02020603050405020304" pitchFamily="18" charset="0"/>
              </a:rPr>
              <a:t>Кавалер ордена Святого Владимира не должен был никогда снимать его знаки, они носились всегда. При получении других более высоких степеней ордена могло меняться лишь их место на мундире.</a:t>
            </a:r>
          </a:p>
          <a:p>
            <a:pPr marL="0" indent="0">
              <a:buNone/>
            </a:pPr>
            <a:endParaRPr lang="ru-RU" sz="3400" dirty="0" smtClean="0">
              <a:latin typeface="Times New Roman" panose="02020603050405020304" pitchFamily="18" charset="0"/>
              <a:cs typeface="Times New Roman" panose="02020603050405020304" pitchFamily="18" charset="0"/>
            </a:endParaRPr>
          </a:p>
          <a:p>
            <a:pPr marL="0" indent="0">
              <a:buNone/>
            </a:pPr>
            <a:endParaRPr lang="ru-RU" sz="3400" dirty="0">
              <a:latin typeface="Times New Roman" panose="02020603050405020304" pitchFamily="18" charset="0"/>
              <a:cs typeface="Times New Roman" panose="02020603050405020304" pitchFamily="18" charset="0"/>
            </a:endParaRPr>
          </a:p>
          <a:p>
            <a:pPr marL="0" indent="0">
              <a:buNone/>
            </a:pPr>
            <a:endParaRPr lang="ru-RU" sz="3400" dirty="0" smtClean="0">
              <a:latin typeface="Times New Roman" panose="02020603050405020304" pitchFamily="18" charset="0"/>
              <a:cs typeface="Times New Roman" panose="02020603050405020304" pitchFamily="18" charset="0"/>
            </a:endParaRPr>
          </a:p>
          <a:p>
            <a:pPr marL="0" indent="0" algn="ctr">
              <a:buNone/>
            </a:pPr>
            <a:r>
              <a:rPr lang="ru-RU" sz="4200" b="1" dirty="0" smtClean="0">
                <a:latin typeface="Times New Roman" panose="02020603050405020304" pitchFamily="18" charset="0"/>
                <a:cs typeface="Times New Roman" panose="02020603050405020304" pitchFamily="18" charset="0"/>
              </a:rPr>
              <a:t>Федор </a:t>
            </a:r>
            <a:r>
              <a:rPr lang="ru-RU" sz="4200" b="1" dirty="0">
                <a:latin typeface="Times New Roman" panose="02020603050405020304" pitchFamily="18" charset="0"/>
                <a:cs typeface="Times New Roman" panose="02020603050405020304" pitchFamily="18" charset="0"/>
              </a:rPr>
              <a:t>Федорович был удостоен ордена святого Владимира 2-й степени за победу в Керченском сражении</a:t>
            </a:r>
            <a:r>
              <a:rPr lang="ru-RU" sz="4200" b="1" dirty="0" smtClean="0">
                <a:latin typeface="Times New Roman" panose="02020603050405020304" pitchFamily="18" charset="0"/>
                <a:cs typeface="Times New Roman" panose="02020603050405020304" pitchFamily="18" charset="0"/>
              </a:rPr>
              <a:t>.</a:t>
            </a:r>
            <a:endParaRPr lang="ru-RU" sz="4200" b="1" dirty="0">
              <a:latin typeface="Times New Roman" panose="02020603050405020304" pitchFamily="18" charset="0"/>
              <a:cs typeface="Times New Roman" panose="02020603050405020304" pitchFamily="18" charset="0"/>
            </a:endParaRPr>
          </a:p>
        </p:txBody>
      </p:sp>
      <p:pic>
        <p:nvPicPr>
          <p:cNvPr id="8"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065912"/>
            <a:ext cx="792088" cy="79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rc_mi" descr="http://diletant.ru/upload/medialibrary/580/580d9a878810b450fe669cdcc6515eff.jpg"/>
          <p:cNvPicPr/>
          <p:nvPr/>
        </p:nvPicPr>
        <p:blipFill>
          <a:blip r:embed="rId2">
            <a:extLst>
              <a:ext uri="{28A0092B-C50C-407E-A947-70E740481C1C}">
                <a14:useLocalDpi xmlns:a14="http://schemas.microsoft.com/office/drawing/2010/main" val="0"/>
              </a:ext>
            </a:extLst>
          </a:blip>
          <a:srcRect/>
          <a:stretch>
            <a:fillRect/>
          </a:stretch>
        </p:blipFill>
        <p:spPr bwMode="auto">
          <a:xfrm>
            <a:off x="3332604" y="51252"/>
            <a:ext cx="5798986" cy="4817907"/>
          </a:xfrm>
          <a:prstGeom prst="rect">
            <a:avLst/>
          </a:prstGeom>
          <a:ln>
            <a:noFill/>
          </a:ln>
          <a:effectLst>
            <a:softEdge rad="112500"/>
          </a:effectLst>
        </p:spPr>
      </p:pic>
      <p:sp>
        <p:nvSpPr>
          <p:cNvPr id="6" name="Прямоугольник 5"/>
          <p:cNvSpPr/>
          <p:nvPr/>
        </p:nvSpPr>
        <p:spPr>
          <a:xfrm>
            <a:off x="0" y="39544"/>
            <a:ext cx="3347864" cy="4801314"/>
          </a:xfrm>
          <a:prstGeom prst="rect">
            <a:avLst/>
          </a:prstGeom>
        </p:spPr>
        <p:txBody>
          <a:bodyPr wrap="square">
            <a:spAutoFit/>
          </a:bodyPr>
          <a:lstStyle/>
          <a:p>
            <a:pPr algn="just"/>
            <a:r>
              <a:rPr lang="ru-RU" b="1" u="sng" dirty="0">
                <a:solidFill>
                  <a:srgbClr val="000000"/>
                </a:solidFill>
                <a:latin typeface="Times New Roman" panose="02020603050405020304" pitchFamily="18" charset="0"/>
                <a:cs typeface="Times New Roman" panose="02020603050405020304" pitchFamily="18" charset="0"/>
              </a:rPr>
              <a:t>31 июля 1791 г. у мыса </a:t>
            </a:r>
            <a:r>
              <a:rPr lang="ru-RU" b="1" u="sng" dirty="0" err="1">
                <a:solidFill>
                  <a:srgbClr val="000000"/>
                </a:solidFill>
                <a:latin typeface="Times New Roman" panose="02020603050405020304" pitchFamily="18" charset="0"/>
                <a:cs typeface="Times New Roman" panose="02020603050405020304" pitchFamily="18" charset="0"/>
              </a:rPr>
              <a:t>Калиакрия</a:t>
            </a:r>
            <a:r>
              <a:rPr lang="ru-RU" b="1" u="sng" dirty="0">
                <a:solidFill>
                  <a:srgbClr val="000000"/>
                </a:solidFill>
                <a:latin typeface="Times New Roman" panose="02020603050405020304" pitchFamily="18" charset="0"/>
                <a:cs typeface="Times New Roman" panose="02020603050405020304" pitchFamily="18" charset="0"/>
              </a:rPr>
              <a:t> </a:t>
            </a:r>
            <a:r>
              <a:rPr lang="ru-RU" dirty="0">
                <a:solidFill>
                  <a:srgbClr val="000000"/>
                </a:solidFill>
                <a:latin typeface="Times New Roman" panose="02020603050405020304" pitchFamily="18" charset="0"/>
                <a:cs typeface="Times New Roman" panose="02020603050405020304" pitchFamily="18" charset="0"/>
              </a:rPr>
              <a:t>(черноморское побережье Болгарии) произошло морское сражение между русской эскадрой под командованием контр-адмирала Ушакова (16 линейных кораблей, 2 фрегата) и турецким флотом под командованием </a:t>
            </a:r>
            <a:r>
              <a:rPr lang="ru-RU" dirty="0" err="1">
                <a:solidFill>
                  <a:srgbClr val="000000"/>
                </a:solidFill>
                <a:latin typeface="Times New Roman" panose="02020603050405020304" pitchFamily="18" charset="0"/>
                <a:cs typeface="Times New Roman" panose="02020603050405020304" pitchFamily="18" charset="0"/>
              </a:rPr>
              <a:t>капудан</a:t>
            </a:r>
            <a:r>
              <a:rPr lang="ru-RU" dirty="0">
                <a:solidFill>
                  <a:srgbClr val="000000"/>
                </a:solidFill>
                <a:latin typeface="Times New Roman" panose="02020603050405020304" pitchFamily="18" charset="0"/>
                <a:cs typeface="Times New Roman" panose="02020603050405020304" pitchFamily="18" charset="0"/>
              </a:rPr>
              <a:t>-паши Хусейна (18 линейных кораблей, 17 фрегатов). Турецкий флот стоял у </a:t>
            </a:r>
            <a:r>
              <a:rPr lang="ru-RU" dirty="0" err="1">
                <a:solidFill>
                  <a:srgbClr val="000000"/>
                </a:solidFill>
                <a:latin typeface="Times New Roman" panose="02020603050405020304" pitchFamily="18" charset="0"/>
                <a:cs typeface="Times New Roman" panose="02020603050405020304" pitchFamily="18" charset="0"/>
              </a:rPr>
              <a:t>Калиакрии</a:t>
            </a:r>
            <a:r>
              <a:rPr lang="ru-RU" dirty="0">
                <a:solidFill>
                  <a:srgbClr val="000000"/>
                </a:solidFill>
                <a:latin typeface="Times New Roman" panose="02020603050405020304" pitchFamily="18" charset="0"/>
                <a:cs typeface="Times New Roman" panose="02020603050405020304" pitchFamily="18" charset="0"/>
              </a:rPr>
              <a:t> под защитой береговых батарей. Тем не менее Ушаков решил атаковать турок, применив смелый и нетрадиционный прием. </a:t>
            </a:r>
            <a:endParaRPr lang="ru-RU"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22460" y="4869160"/>
            <a:ext cx="9166460" cy="1754326"/>
          </a:xfrm>
          <a:prstGeom prst="rect">
            <a:avLst/>
          </a:prstGeom>
        </p:spPr>
        <p:txBody>
          <a:bodyPr wrap="square">
            <a:spAutoFit/>
          </a:bodyPr>
          <a:lstStyle/>
          <a:p>
            <a:pPr lvl="0" algn="just"/>
            <a:r>
              <a:rPr lang="ru-RU" dirty="0">
                <a:solidFill>
                  <a:srgbClr val="000000"/>
                </a:solidFill>
                <a:latin typeface="Times New Roman" panose="02020603050405020304" pitchFamily="18" charset="0"/>
                <a:cs typeface="Times New Roman" panose="02020603050405020304" pitchFamily="18" charset="0"/>
              </a:rPr>
              <a:t>Он направил свои корабли между берегом и турецкой эскадрой, а затем метким огнем расстроил ее боевой порядок. Флот Хусейна был оттеснен в открытое море. Не выдержав точного огня российских артиллеристов, корабли турок уклонились от боя и начали беспорядочное отступление в сторону Босфора. Наступившая темнота и разыгравшийся шторм помешали Ушакову окончательно разгромить турецкий флот. Опасаясь нападения русского флота на Константинополь, султан Селим III поспешил с заключением мира. </a:t>
            </a:r>
            <a:endParaRPr lang="ru-RU" dirty="0">
              <a:solidFill>
                <a:prstClr val="black"/>
              </a:solidFill>
              <a:latin typeface="Times New Roman" panose="02020603050405020304" pitchFamily="18" charset="0"/>
              <a:cs typeface="Times New Roman" panose="02020603050405020304" pitchFamily="18" charset="0"/>
            </a:endParaRPr>
          </a:p>
        </p:txBody>
      </p:sp>
      <p:pic>
        <p:nvPicPr>
          <p:cNvPr id="5"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1912" y="29448"/>
            <a:ext cx="792088" cy="79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4071933" y="1340769"/>
            <a:ext cx="4892555" cy="5256584"/>
          </a:xfrm>
        </p:spPr>
        <p:txBody>
          <a:bodyPr>
            <a:noAutofit/>
          </a:bodyPr>
          <a:lstStyle/>
          <a:p>
            <a:pPr marL="0" indent="0" algn="just">
              <a:buNone/>
            </a:pPr>
            <a:r>
              <a:rPr lang="ru-RU" sz="1600" dirty="0" smtClean="0">
                <a:latin typeface="Times New Roman" panose="02020603050405020304" pitchFamily="18" charset="0"/>
                <a:cs typeface="Times New Roman" panose="02020603050405020304" pitchFamily="18" charset="0"/>
              </a:rPr>
              <a:t>	В 1978 году  руководитель нашего школьного музея </a:t>
            </a:r>
            <a:r>
              <a:rPr lang="ru-RU" sz="1600" dirty="0" err="1" smtClean="0">
                <a:latin typeface="Times New Roman" panose="02020603050405020304" pitchFamily="18" charset="0"/>
                <a:cs typeface="Times New Roman" panose="02020603050405020304" pitchFamily="18" charset="0"/>
              </a:rPr>
              <a:t>Овчинникова</a:t>
            </a:r>
            <a:r>
              <a:rPr lang="ru-RU" sz="1600" dirty="0" smtClean="0">
                <a:latin typeface="Times New Roman" panose="02020603050405020304" pitchFamily="18" charset="0"/>
                <a:cs typeface="Times New Roman" panose="02020603050405020304" pitchFamily="18" charset="0"/>
              </a:rPr>
              <a:t> А.Д., работая со Сводом памятников, узнала, что д. </a:t>
            </a:r>
            <a:r>
              <a:rPr lang="ru-RU" sz="1600" dirty="0" err="1" smtClean="0">
                <a:latin typeface="Times New Roman" panose="02020603050405020304" pitchFamily="18" charset="0"/>
                <a:cs typeface="Times New Roman" panose="02020603050405020304" pitchFamily="18" charset="0"/>
              </a:rPr>
              <a:t>Бурнаково</a:t>
            </a:r>
            <a:r>
              <a:rPr lang="ru-RU" sz="1600" dirty="0" smtClean="0">
                <a:latin typeface="Times New Roman" panose="02020603050405020304" pitchFamily="18" charset="0"/>
                <a:cs typeface="Times New Roman" panose="02020603050405020304" pitchFamily="18" charset="0"/>
              </a:rPr>
              <a:t>, родина адмирала Ушакова, находится в Рыбинском районе. В различных источниках дата и место рождения адмирала указывались разные. Десять лет вместе с сыном, курсантом Севастопольского высшего военно-морского училища, она вела поиск подлинного документа. Этот документ был найден в 1990 году в Ростовском архиве. Так была сделана находка мирового значения. Спустя 250 лет Ф.Ушаков обрел свою родину и точную дату рождения.</a:t>
            </a:r>
          </a:p>
          <a:p>
            <a:pPr marL="0" indent="0" algn="just">
              <a:buNone/>
            </a:pPr>
            <a:r>
              <a:rPr lang="ru-RU" sz="1600" dirty="0" smtClean="0">
                <a:latin typeface="Times New Roman" panose="02020603050405020304" pitchFamily="18" charset="0"/>
                <a:cs typeface="Times New Roman" panose="02020603050405020304" pitchFamily="18" charset="0"/>
              </a:rPr>
              <a:t>	Понимая важность сделанного открытия и собранных материалов, Анна Дмитриевна под руководством администрации Ермаковской школы 24 февраля 1994 года открыла музей в стенах школы. В 2002 году ему присвоен статус «Школьный музей».</a:t>
            </a:r>
          </a:p>
          <a:p>
            <a:pPr marL="0" indent="0" algn="just">
              <a:buNone/>
            </a:pPr>
            <a:r>
              <a:rPr lang="ru-RU" sz="1600" dirty="0" smtClean="0">
                <a:latin typeface="Times New Roman" panose="02020603050405020304" pitchFamily="18" charset="0"/>
                <a:cs typeface="Times New Roman" panose="02020603050405020304" pitchFamily="18" charset="0"/>
              </a:rPr>
              <a:t>	И вот уже 11 лет наш музей воспитывает у учащихся гражданственность, патриотизм, нравственность, любовь к большой и малой Родине и является центром учебно-воспитательной работы.</a:t>
            </a:r>
            <a:endParaRPr lang="ru-RU" sz="1600" dirty="0">
              <a:latin typeface="Times New Roman" panose="02020603050405020304" pitchFamily="18" charset="0"/>
              <a:cs typeface="Times New Roman" panose="02020603050405020304" pitchFamily="18" charset="0"/>
            </a:endParaRPr>
          </a:p>
        </p:txBody>
      </p:sp>
      <p:sp>
        <p:nvSpPr>
          <p:cNvPr id="3" name="Заголовок 2"/>
          <p:cNvSpPr>
            <a:spLocks noGrp="1"/>
          </p:cNvSpPr>
          <p:nvPr>
            <p:ph type="title"/>
          </p:nvPr>
        </p:nvSpPr>
        <p:spPr>
          <a:xfrm>
            <a:off x="539552" y="188640"/>
            <a:ext cx="8229600" cy="909295"/>
          </a:xfrm>
        </p:spPr>
        <p:txBody>
          <a:bodyPr/>
          <a:lstStyle/>
          <a:p>
            <a:r>
              <a:rPr lang="ru-RU"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История открытия музея</a:t>
            </a:r>
            <a:endParaRPr lang="ru-RU"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2050" name="Picture 2" descr="C:\Documents and Settings\Ученик\Рабочий стол\Школьный музей\DSC00999.JPG"/>
          <p:cNvPicPr>
            <a:picLocks noChangeAspect="1" noChangeArrowheads="1"/>
          </p:cNvPicPr>
          <p:nvPr/>
        </p:nvPicPr>
        <p:blipFill>
          <a:blip r:embed="rId2" cstate="print"/>
          <a:srcRect/>
          <a:stretch>
            <a:fillRect/>
          </a:stretch>
        </p:blipFill>
        <p:spPr bwMode="auto">
          <a:xfrm>
            <a:off x="142844" y="1428736"/>
            <a:ext cx="3929059" cy="52389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393784" y="172192"/>
            <a:ext cx="4750216" cy="6669360"/>
          </a:xfrm>
        </p:spPr>
        <p:txBody>
          <a:bodyPr>
            <a:normAutofit fontScale="47500" lnSpcReduction="20000"/>
          </a:bodyPr>
          <a:lstStyle/>
          <a:p>
            <a:pPr marL="0" indent="0" algn="ctr">
              <a:buNone/>
            </a:pPr>
            <a:r>
              <a:rPr lang="ru-RU" b="1" dirty="0" smtClean="0">
                <a:latin typeface="Times New Roman" panose="02020603050405020304" pitchFamily="18" charset="0"/>
                <a:cs typeface="Times New Roman" panose="02020603050405020304" pitchFamily="18" charset="0"/>
              </a:rPr>
              <a:t>Взятие </a:t>
            </a:r>
            <a:r>
              <a:rPr lang="ru-RU" b="1" dirty="0">
                <a:latin typeface="Times New Roman" panose="02020603050405020304" pitchFamily="18" charset="0"/>
                <a:cs typeface="Times New Roman" panose="02020603050405020304" pitchFamily="18" charset="0"/>
              </a:rPr>
              <a:t>Корфу (1799 год)</a:t>
            </a:r>
            <a:r>
              <a:rPr lang="ru-RU" dirty="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cs typeface="Times New Roman" panose="02020603050405020304" pitchFamily="18" charset="0"/>
            </a:endParaRPr>
          </a:p>
          <a:p>
            <a:pPr marL="0" indent="0" algn="just">
              <a:buNone/>
            </a:pPr>
            <a:endParaRPr lang="ru-RU" dirty="0">
              <a:latin typeface="Times New Roman" panose="02020603050405020304" pitchFamily="18" charset="0"/>
              <a:cs typeface="Times New Roman" panose="02020603050405020304" pitchFamily="18" charset="0"/>
            </a:endParaRPr>
          </a:p>
          <a:p>
            <a:pPr marL="0" indent="0" algn="just">
              <a:buNone/>
            </a:pPr>
            <a:r>
              <a:rPr lang="ru-RU" dirty="0" smtClean="0">
                <a:latin typeface="Times New Roman" panose="02020603050405020304" pitchFamily="18" charset="0"/>
                <a:cs typeface="Times New Roman" panose="02020603050405020304" pitchFamily="18" charset="0"/>
              </a:rPr>
              <a:t>С </a:t>
            </a:r>
            <a:r>
              <a:rPr lang="ru-RU" dirty="0">
                <a:latin typeface="Times New Roman" panose="02020603050405020304" pitchFamily="18" charset="0"/>
                <a:cs typeface="Times New Roman" panose="02020603050405020304" pitchFamily="18" charset="0"/>
              </a:rPr>
              <a:t>28 сентября по 1 ноября 1798 года эскадра Ушакова овладела четырьмя островами Ионического архипелага. Оставался последний крупный хорошо укрепленный остров Корфу. Его оборонял гарнизон под командованием генерала Шабо численностью 3700 человек. На острове находились две мощных крепости (старая венецианская и новая, переоборудованная французами). С моря город Корфу прикрывал небольшой гористый остров </a:t>
            </a:r>
            <a:r>
              <a:rPr lang="ru-RU" dirty="0" err="1">
                <a:latin typeface="Times New Roman" panose="02020603050405020304" pitchFamily="18" charset="0"/>
                <a:cs typeface="Times New Roman" panose="02020603050405020304" pitchFamily="18" charset="0"/>
              </a:rPr>
              <a:t>Видо</a:t>
            </a:r>
            <a:r>
              <a:rPr lang="ru-RU" dirty="0">
                <a:latin typeface="Times New Roman" panose="02020603050405020304" pitchFamily="18" charset="0"/>
                <a:cs typeface="Times New Roman" panose="02020603050405020304" pitchFamily="18" charset="0"/>
              </a:rPr>
              <a:t>, на котором находилось пять береговых батарей и гарнизон в 800 человек. Взять этот хорошо укрепленный комплекс было очень сложно. Поэтому Ушаков решил до подхода подкреплений осуществлять блокаду Корфу. С 24 октября 1798 года потянулись трудные месяцы холодного и дождливого зимнего стояния, которые принесли русским больше потерь, чем во время боевых действий</a:t>
            </a:r>
            <a:r>
              <a:rPr lang="ru-RU" dirty="0" smtClean="0">
                <a:latin typeface="Times New Roman" panose="02020603050405020304" pitchFamily="18" charset="0"/>
                <a:cs typeface="Times New Roman" panose="02020603050405020304" pitchFamily="18" charset="0"/>
              </a:rPr>
              <a:t>.</a:t>
            </a:r>
          </a:p>
          <a:p>
            <a:pPr marL="0" indent="0" algn="just">
              <a:buNone/>
            </a:pP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После подхода дополнительных сил в декабре 1798 года - январе 1799 года Ушаков решил штурмовать острова. Первый удар 18 февраля 1799 года был нанесен по острову </a:t>
            </a:r>
            <a:r>
              <a:rPr lang="ru-RU" dirty="0" err="1">
                <a:latin typeface="Times New Roman" panose="02020603050405020304" pitchFamily="18" charset="0"/>
                <a:cs typeface="Times New Roman" panose="02020603050405020304" pitchFamily="18" charset="0"/>
              </a:rPr>
              <a:t>Видо</a:t>
            </a:r>
            <a:r>
              <a:rPr lang="ru-RU" dirty="0">
                <a:latin typeface="Times New Roman" panose="02020603050405020304" pitchFamily="18" charset="0"/>
                <a:cs typeface="Times New Roman" panose="02020603050405020304" pitchFamily="18" charset="0"/>
              </a:rPr>
              <a:t>. Вначале в бой вступила корабельная артиллерия. Против каждой из французских батарей действовала определенная группа кораблей. Благодаря слаженным действиям эскадры, мощи и точности артиллерийского огня, все батареи на </a:t>
            </a:r>
            <a:r>
              <a:rPr lang="ru-RU" dirty="0" err="1">
                <a:latin typeface="Times New Roman" panose="02020603050405020304" pitchFamily="18" charset="0"/>
                <a:cs typeface="Times New Roman" panose="02020603050405020304" pitchFamily="18" charset="0"/>
              </a:rPr>
              <a:t>Видо</a:t>
            </a:r>
            <a:r>
              <a:rPr lang="ru-RU" dirty="0">
                <a:latin typeface="Times New Roman" panose="02020603050405020304" pitchFamily="18" charset="0"/>
                <a:cs typeface="Times New Roman" panose="02020603050405020304" pitchFamily="18" charset="0"/>
              </a:rPr>
              <a:t> к 11 часам утра были разрушены. После этого на остров высадился 2-тысячный десант союзников, который после упорного трехчасового боя выбил французов из всех укреплений. Из 800 человек, оборонявших остров, в плен попало 442 человека Потери союзников составили свыше около 300 человек (125 - русских и 180 - турок</a:t>
            </a:r>
            <a:r>
              <a:rPr lang="ru-RU" dirty="0" smtClean="0">
                <a:latin typeface="Times New Roman" panose="02020603050405020304" pitchFamily="18" charset="0"/>
                <a:cs typeface="Times New Roman" panose="02020603050405020304" pitchFamily="18" charset="0"/>
              </a:rPr>
              <a:t>).</a:t>
            </a:r>
          </a:p>
          <a:p>
            <a:pPr marL="0" indent="0" algn="just">
              <a:buNone/>
            </a:pPr>
            <a:r>
              <a:rPr lang="ru-RU" dirty="0">
                <a:latin typeface="Times New Roman" panose="02020603050405020304" pitchFamily="18" charset="0"/>
                <a:cs typeface="Times New Roman" panose="02020603050405020304" pitchFamily="18" charset="0"/>
              </a:rPr>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Овладев </a:t>
            </a:r>
            <a:r>
              <a:rPr lang="ru-RU" dirty="0" err="1">
                <a:latin typeface="Times New Roman" panose="02020603050405020304" pitchFamily="18" charset="0"/>
                <a:cs typeface="Times New Roman" panose="02020603050405020304" pitchFamily="18" charset="0"/>
              </a:rPr>
              <a:t>Видо</a:t>
            </a:r>
            <a:r>
              <a:rPr lang="ru-RU" dirty="0">
                <a:latin typeface="Times New Roman" panose="02020603050405020304" pitchFamily="18" charset="0"/>
                <a:cs typeface="Times New Roman" panose="02020603050405020304" pitchFamily="18" charset="0"/>
              </a:rPr>
              <a:t>, Ушаков сосредоточил весь огонь по Корфу. Одновременно высадившиеся там десанты пошли на штурм крепостных бастионов. После яростного боя передовые укрепления Новой крепости пали. 19 февраля комендант Шабо, видя бессмысленность дальнейшего сопротивления, согласился сдаться. Ионические острова перешли под российское покровительство. Тем самым Россия подорвала господство Франции в Восточном Средиземноморье и приобрела там важную военно-морскую базу.</a:t>
            </a:r>
          </a:p>
          <a:p>
            <a:pPr marL="0" indent="0" algn="just">
              <a:buNone/>
            </a:pPr>
            <a:endParaRPr lang="ru-RU" dirty="0">
              <a:latin typeface="Times New Roman" panose="02020603050405020304" pitchFamily="18" charset="0"/>
              <a:cs typeface="Times New Roman" panose="02020603050405020304" pitchFamily="18" charset="0"/>
            </a:endParaRPr>
          </a:p>
        </p:txBody>
      </p:sp>
      <p:pic>
        <p:nvPicPr>
          <p:cNvPr id="4" name="irc_mi" descr="http://www.pravoslavie.ru/sas/image/100752/75260.p.jpg"/>
          <p:cNvPicPr/>
          <p:nvPr/>
        </p:nvPicPr>
        <p:blipFill>
          <a:blip r:embed="rId2">
            <a:extLst>
              <a:ext uri="{28A0092B-C50C-407E-A947-70E740481C1C}">
                <a14:useLocalDpi xmlns:a14="http://schemas.microsoft.com/office/drawing/2010/main" val="0"/>
              </a:ext>
            </a:extLst>
          </a:blip>
          <a:srcRect/>
          <a:stretch>
            <a:fillRect/>
          </a:stretch>
        </p:blipFill>
        <p:spPr bwMode="auto">
          <a:xfrm>
            <a:off x="107504" y="260648"/>
            <a:ext cx="4286280" cy="5429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Прямоугольник 4"/>
          <p:cNvSpPr/>
          <p:nvPr/>
        </p:nvSpPr>
        <p:spPr>
          <a:xfrm>
            <a:off x="124996" y="5827584"/>
            <a:ext cx="4268788" cy="400110"/>
          </a:xfrm>
          <a:prstGeom prst="rect">
            <a:avLst/>
          </a:prstGeom>
        </p:spPr>
        <p:txBody>
          <a:bodyPr wrap="square">
            <a:spAutoFit/>
          </a:bodyPr>
          <a:lstStyle/>
          <a:p>
            <a:pPr marL="342900" lvl="0" indent="-342900" algn="ctr"/>
            <a:r>
              <a:rPr lang="ru-RU" sz="2000" b="1" i="1" kern="0" dirty="0">
                <a:solidFill>
                  <a:srgbClr val="0070C0"/>
                </a:solidFill>
                <a:latin typeface="Times New Roman" panose="02020603050405020304" pitchFamily="18" charset="0"/>
                <a:cs typeface="Times New Roman" panose="02020603050405020304" pitchFamily="18" charset="0"/>
              </a:rPr>
              <a:t>Взятие крепости Корфу</a:t>
            </a:r>
            <a:endParaRPr lang="ru-RU" sz="2000" i="1" kern="0" dirty="0">
              <a:solidFill>
                <a:srgbClr val="0070C0"/>
              </a:solidFill>
              <a:latin typeface="Times New Roman" panose="02020603050405020304" pitchFamily="18" charset="0"/>
              <a:cs typeface="Times New Roman" panose="02020603050405020304" pitchFamily="18" charset="0"/>
            </a:endParaRPr>
          </a:p>
        </p:txBody>
      </p:sp>
      <p:pic>
        <p:nvPicPr>
          <p:cNvPr id="6"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289" y="6065912"/>
            <a:ext cx="792088" cy="79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000496" y="0"/>
            <a:ext cx="5143504" cy="7101408"/>
          </a:xfrm>
        </p:spPr>
        <p:txBody>
          <a:bodyPr>
            <a:normAutofit fontScale="32500" lnSpcReduction="20000"/>
          </a:bodyPr>
          <a:lstStyle/>
          <a:p>
            <a:pPr>
              <a:buNone/>
            </a:pPr>
            <a:r>
              <a:rPr lang="ru-RU" sz="3400" dirty="0"/>
              <a:t> </a:t>
            </a:r>
          </a:p>
          <a:p>
            <a:pPr marL="0" indent="0" algn="just">
              <a:buNone/>
            </a:pPr>
            <a:r>
              <a:rPr lang="ru-RU" sz="4800" dirty="0" smtClean="0">
                <a:latin typeface="Times New Roman" panose="02020603050405020304" pitchFamily="18" charset="0"/>
                <a:cs typeface="Times New Roman" panose="02020603050405020304" pitchFamily="18" charset="0"/>
              </a:rPr>
              <a:t>	Его правление ознаменовалось и немалым числом событий, которые содействовали «вящей славе» России: ограничение барщины (1797), блестящие победы русских войск под командованием А.В. Суворова над французами в Италии (1799), победы Ф.Ф. Ушакова над турецким флотом (1799), основание медико-хирургической академии (1799), строительство Казанского собора в Санкт-Петербурге (1800) и другие. </a:t>
            </a:r>
            <a:endParaRPr lang="ru-RU" sz="4800" dirty="0" smtClean="0">
              <a:latin typeface="Times New Roman" panose="02020603050405020304" pitchFamily="18" charset="0"/>
              <a:cs typeface="Times New Roman" panose="02020603050405020304" pitchFamily="18" charset="0"/>
            </a:endParaRPr>
          </a:p>
          <a:p>
            <a:pPr marL="0" indent="0">
              <a:buNone/>
            </a:pPr>
            <a:endParaRPr lang="ru-RU" sz="4800" dirty="0">
              <a:latin typeface="Times New Roman" panose="02020603050405020304" pitchFamily="18" charset="0"/>
              <a:cs typeface="Times New Roman" panose="02020603050405020304" pitchFamily="18" charset="0"/>
            </a:endParaRPr>
          </a:p>
          <a:p>
            <a:pPr marL="0" indent="0" algn="just">
              <a:buNone/>
            </a:pPr>
            <a:r>
              <a:rPr lang="ru-RU" sz="4800" dirty="0" smtClean="0">
                <a:latin typeface="Times New Roman" panose="02020603050405020304" pitchFamily="18" charset="0"/>
                <a:cs typeface="Times New Roman" panose="02020603050405020304" pitchFamily="18" charset="0"/>
              </a:rPr>
              <a:t>	При </a:t>
            </a:r>
            <a:r>
              <a:rPr lang="ru-RU" sz="4800" dirty="0">
                <a:latin typeface="Times New Roman" panose="02020603050405020304" pitchFamily="18" charset="0"/>
                <a:cs typeface="Times New Roman" panose="02020603050405020304" pitchFamily="18" charset="0"/>
              </a:rPr>
              <a:t>Павле I для Ушакова мало что изменилось. Неаполитанское королевство, Англия и Турция, решившие образовать антифранцузскую коалицию, зазвали туда для компании еще и Россию. Когда русские корабли зашли в порт для соединения с турецкой эскадрой, местное население – от рыбаков до султана (инкогнито посетившего эскадру) – стремилось увидеть легендарного и непобедимого «</a:t>
            </a:r>
            <a:r>
              <a:rPr lang="ru-RU" sz="4800" dirty="0" err="1">
                <a:latin typeface="Times New Roman" panose="02020603050405020304" pitchFamily="18" charset="0"/>
                <a:cs typeface="Times New Roman" panose="02020603050405020304" pitchFamily="18" charset="0"/>
              </a:rPr>
              <a:t>Ушак-пашу</a:t>
            </a:r>
            <a:r>
              <a:rPr lang="ru-RU" sz="4800" dirty="0">
                <a:latin typeface="Times New Roman" panose="02020603050405020304" pitchFamily="18" charset="0"/>
                <a:cs typeface="Times New Roman" panose="02020603050405020304" pitchFamily="18" charset="0"/>
              </a:rPr>
              <a:t>». По просьбе принимающей стороны Ушаков повелел матросам петь русские песни на кораблях. В ходе операции была одержана знамения победа при Корфу, а также взяты Ионические острова. </a:t>
            </a:r>
          </a:p>
          <a:p>
            <a:pPr marL="0" indent="0" algn="just">
              <a:buNone/>
            </a:pPr>
            <a:r>
              <a:rPr lang="ru-RU" sz="4800" dirty="0" smtClean="0">
                <a:latin typeface="Times New Roman" panose="02020603050405020304" pitchFamily="18" charset="0"/>
                <a:cs typeface="Times New Roman" panose="02020603050405020304" pitchFamily="18" charset="0"/>
              </a:rPr>
              <a:t>	Император </a:t>
            </a:r>
            <a:r>
              <a:rPr lang="ru-RU" sz="4800" dirty="0">
                <a:latin typeface="Times New Roman" panose="02020603050405020304" pitchFamily="18" charset="0"/>
                <a:cs typeface="Times New Roman" panose="02020603050405020304" pitchFamily="18" charset="0"/>
              </a:rPr>
              <a:t>Павел смахнул радостную слезу и пожаловал Ушакову чин адмирала. </a:t>
            </a:r>
          </a:p>
          <a:p>
            <a:pPr marL="0" indent="0" algn="just">
              <a:buNone/>
            </a:pPr>
            <a:r>
              <a:rPr lang="ru-RU" sz="4800" dirty="0" smtClean="0">
                <a:latin typeface="Times New Roman" panose="02020603050405020304" pitchFamily="18" charset="0"/>
                <a:cs typeface="Times New Roman" panose="02020603050405020304" pitchFamily="18" charset="0"/>
              </a:rPr>
              <a:t>	После </a:t>
            </a:r>
            <a:r>
              <a:rPr lang="ru-RU" sz="4800" dirty="0">
                <a:latin typeface="Times New Roman" panose="02020603050405020304" pitchFamily="18" charset="0"/>
                <a:cs typeface="Times New Roman" panose="02020603050405020304" pitchFamily="18" charset="0"/>
              </a:rPr>
              <a:t>взятия Ионических островов Павел I повелел устроить там республику. Встал вопрос о дальнейшем устройстве этих островов. Ушаков приступил к составлению Конституции. «Имел </a:t>
            </a:r>
            <a:r>
              <a:rPr lang="ru-RU" sz="4800" dirty="0" err="1">
                <a:latin typeface="Times New Roman" panose="02020603050405020304" pitchFamily="18" charset="0"/>
                <a:cs typeface="Times New Roman" panose="02020603050405020304" pitchFamily="18" charset="0"/>
              </a:rPr>
              <a:t>щастие</a:t>
            </a:r>
            <a:r>
              <a:rPr lang="ru-RU" sz="4800" dirty="0">
                <a:latin typeface="Times New Roman" panose="02020603050405020304" pitchFamily="18" charset="0"/>
                <a:cs typeface="Times New Roman" panose="02020603050405020304" pitchFamily="18" charset="0"/>
              </a:rPr>
              <a:t> освобождать оные острова от неприятелей, </a:t>
            </a:r>
            <a:r>
              <a:rPr lang="ru-RU" sz="4800" dirty="0" err="1">
                <a:latin typeface="Times New Roman" panose="02020603050405020304" pitchFamily="18" charset="0"/>
                <a:cs typeface="Times New Roman" panose="02020603050405020304" pitchFamily="18" charset="0"/>
              </a:rPr>
              <a:t>установлять</a:t>
            </a:r>
            <a:r>
              <a:rPr lang="ru-RU" sz="4800" dirty="0">
                <a:latin typeface="Times New Roman" panose="02020603050405020304" pitchFamily="18" charset="0"/>
                <a:cs typeface="Times New Roman" panose="02020603050405020304" pitchFamily="18" charset="0"/>
              </a:rPr>
              <a:t> правительства и содержать в них мир, согласие, тишину и спокойствие», – писал он. Ушаков брал на себя смелость решать вопросы важнейшего значения, не дожидаясь решения императора. Например, оказывал поддержку Неаполитанскому королевству. </a:t>
            </a:r>
          </a:p>
          <a:p>
            <a:pPr marL="0" indent="0"/>
            <a:endParaRPr lang="ru-RU" sz="4800" dirty="0">
              <a:latin typeface="Times New Roman" panose="02020603050405020304" pitchFamily="18" charset="0"/>
              <a:cs typeface="Times New Roman" panose="02020603050405020304" pitchFamily="18" charset="0"/>
            </a:endParaRPr>
          </a:p>
        </p:txBody>
      </p:sp>
      <p:pic>
        <p:nvPicPr>
          <p:cNvPr id="4" name="Рисунок 3" descr="&amp;Ocy;&amp;bcy;&amp;ocy; &amp;vcy;&amp;scy;&amp;iocy;&amp;mcy; &amp;icy; &amp;ncy;&amp;icy; &amp;ocy; &amp;chcy;&amp;iocy;&amp;mcy;. - &amp;Bcy;&amp;lcy;&amp;ocy;&amp;gcy; - &amp;Fcy;&amp;iecy;&amp;vcy;&amp;rcy;&amp;acy;&amp;lcy;&amp;softcy;, 2010 - &amp;Scy;&amp;tcy;&amp;rcy;&amp;acy;&amp;ncy;&amp;icy;&amp;tscy;&amp;acy; 1 - &amp;Pcy;&amp;rcy;&amp;icy;&amp;vcy;&amp;iecy;&amp;tcy;.&amp;rcy;&amp;ucy;"/>
          <p:cNvPicPr/>
          <p:nvPr/>
        </p:nvPicPr>
        <p:blipFill>
          <a:blip r:embed="rId2" cstate="print"/>
          <a:srcRect/>
          <a:stretch>
            <a:fillRect/>
          </a:stretch>
        </p:blipFill>
        <p:spPr bwMode="auto">
          <a:xfrm>
            <a:off x="0" y="332656"/>
            <a:ext cx="4071934" cy="5143536"/>
          </a:xfrm>
          <a:prstGeom prst="rect">
            <a:avLst/>
          </a:prstGeom>
          <a:ln>
            <a:noFill/>
          </a:ln>
          <a:effectLst>
            <a:softEdge rad="112500"/>
          </a:effectLst>
        </p:spPr>
      </p:pic>
      <p:sp>
        <p:nvSpPr>
          <p:cNvPr id="5" name="Прямоугольник 4"/>
          <p:cNvSpPr/>
          <p:nvPr/>
        </p:nvSpPr>
        <p:spPr>
          <a:xfrm>
            <a:off x="133919" y="5301208"/>
            <a:ext cx="3804096" cy="646331"/>
          </a:xfrm>
          <a:prstGeom prst="rect">
            <a:avLst/>
          </a:prstGeom>
        </p:spPr>
        <p:txBody>
          <a:bodyPr wrap="square">
            <a:spAutoFit/>
          </a:bodyPr>
          <a:lstStyle/>
          <a:p>
            <a:pPr lvl="0" algn="ctr"/>
            <a:r>
              <a:rPr lang="ru-RU" b="1" i="1" kern="0"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Павел </a:t>
            </a:r>
            <a:r>
              <a:rPr lang="en-US" b="1" i="1" kern="0"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ru-RU" b="1" i="1" kern="0"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российский император (1796 – 1801)</a:t>
            </a:r>
            <a:endParaRPr lang="ru-RU" i="1" kern="0"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6"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289" y="6065912"/>
            <a:ext cx="792088" cy="79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3226237"/>
            <a:ext cx="6336704" cy="1600438"/>
          </a:xfrm>
          <a:prstGeom prst="rect">
            <a:avLst/>
          </a:prstGeom>
          <a:ln w="57150">
            <a:solidFill>
              <a:srgbClr val="7030A0"/>
            </a:solidFill>
          </a:ln>
        </p:spPr>
        <p:txBody>
          <a:bodyPr wrap="square">
            <a:spAutoFit/>
          </a:bodyPr>
          <a:lstStyle/>
          <a:p>
            <a:pPr algn="just"/>
            <a:r>
              <a:rPr lang="ru-RU" sz="1400" i="1" dirty="0">
                <a:latin typeface="Times New Roman" panose="02020603050405020304" pitchFamily="18" charset="0"/>
                <a:cs typeface="Times New Roman" panose="02020603050405020304" pitchFamily="18" charset="0"/>
              </a:rPr>
              <a:t>"Я написал вашему превосходительству несколько писем, чтобы уведомить вас о наших успехах. Они были чудесными и быстрыми до такой степени, что в промежуток 20 дней небольшой русский отряд возвратил моему государю две трети королевства. Конечно, не было другого примера подобного события: одни лишь русские войска могли совершить такое чудо. Какая храбрость! Какая дисциплина! Какие кроткие, любезные нравы! Здесь боготворят их, и память о русских останется в нашем отечестве на вечные времена».</a:t>
            </a:r>
          </a:p>
        </p:txBody>
      </p:sp>
      <p:sp>
        <p:nvSpPr>
          <p:cNvPr id="7" name="Прямоугольник 6"/>
          <p:cNvSpPr/>
          <p:nvPr/>
        </p:nvSpPr>
        <p:spPr>
          <a:xfrm>
            <a:off x="899592" y="4826675"/>
            <a:ext cx="8244408" cy="1815882"/>
          </a:xfrm>
          <a:prstGeom prst="rect">
            <a:avLst/>
          </a:prstGeom>
          <a:ln w="57150">
            <a:solidFill>
              <a:srgbClr val="7030A0"/>
            </a:solidFill>
          </a:ln>
        </p:spPr>
        <p:txBody>
          <a:bodyPr wrap="square">
            <a:spAutoFit/>
          </a:bodyPr>
          <a:lstStyle/>
          <a:p>
            <a:pPr algn="just"/>
            <a:r>
              <a:rPr lang="ru-RU" sz="1400" i="1" dirty="0">
                <a:latin typeface="Times New Roman" panose="02020603050405020304" pitchFamily="18" charset="0"/>
                <a:cs typeface="Times New Roman" panose="02020603050405020304" pitchFamily="18" charset="0"/>
              </a:rPr>
              <a:t>"За все мои старания и столь многие неусыпные труды из Петербурга не замечаю соответствия. Вижу, </a:t>
            </a:r>
            <a:r>
              <a:rPr lang="ru-RU" sz="1400" i="1" dirty="0" err="1">
                <a:latin typeface="Times New Roman" panose="02020603050405020304" pitchFamily="18" charset="0"/>
                <a:cs typeface="Times New Roman" panose="02020603050405020304" pitchFamily="18" charset="0"/>
              </a:rPr>
              <a:t>ҹто</a:t>
            </a:r>
            <a:r>
              <a:rPr lang="ru-RU" sz="1400" i="1" dirty="0">
                <a:latin typeface="Times New Roman" panose="02020603050405020304" pitchFamily="18" charset="0"/>
                <a:cs typeface="Times New Roman" panose="02020603050405020304" pitchFamily="18" charset="0"/>
              </a:rPr>
              <a:t>, конечно, я кем-нибудь или какими-нибудь </a:t>
            </a:r>
            <a:r>
              <a:rPr lang="ru-RU" sz="1400" i="1" dirty="0" err="1">
                <a:latin typeface="Times New Roman" panose="02020603050405020304" pitchFamily="18" charset="0"/>
                <a:cs typeface="Times New Roman" panose="02020603050405020304" pitchFamily="18" charset="0"/>
              </a:rPr>
              <a:t>облыжностями</a:t>
            </a:r>
            <a:r>
              <a:rPr lang="ru-RU" sz="1400" i="1" dirty="0">
                <a:latin typeface="Times New Roman" panose="02020603050405020304" pitchFamily="18" charset="0"/>
                <a:cs typeface="Times New Roman" panose="02020603050405020304" pitchFamily="18" charset="0"/>
              </a:rPr>
              <a:t> </a:t>
            </a:r>
            <a:r>
              <a:rPr lang="ru-RU" sz="1400" i="1" dirty="0" err="1">
                <a:latin typeface="Times New Roman" panose="02020603050405020304" pitchFamily="18" charset="0"/>
                <a:cs typeface="Times New Roman" panose="02020603050405020304" pitchFamily="18" charset="0"/>
              </a:rPr>
              <a:t>рассҭҏᴏен</a:t>
            </a:r>
            <a:r>
              <a:rPr lang="ru-RU" sz="1400" i="1" dirty="0">
                <a:latin typeface="Times New Roman" panose="02020603050405020304" pitchFamily="18" charset="0"/>
                <a:cs typeface="Times New Roman" panose="02020603050405020304" pitchFamily="18" charset="0"/>
              </a:rPr>
              <a:t>; но могу чистосердечно уверить, </a:t>
            </a:r>
            <a:r>
              <a:rPr lang="ru-RU" sz="1400" i="1" dirty="0" err="1">
                <a:latin typeface="Times New Roman" panose="02020603050405020304" pitchFamily="18" charset="0"/>
                <a:cs typeface="Times New Roman" panose="02020603050405020304" pitchFamily="18" charset="0"/>
              </a:rPr>
              <a:t>ҹто</a:t>
            </a:r>
            <a:r>
              <a:rPr lang="ru-RU" sz="1400" i="1" dirty="0">
                <a:latin typeface="Times New Roman" panose="02020603050405020304" pitchFamily="18" charset="0"/>
                <a:cs typeface="Times New Roman" panose="02020603050405020304" pitchFamily="18" charset="0"/>
              </a:rPr>
              <a:t> другой на моем месте, может быть, и </a:t>
            </a:r>
            <a:r>
              <a:rPr lang="ru-RU" sz="1400" i="1" dirty="0" err="1">
                <a:latin typeface="Times New Roman" panose="02020603050405020304" pitchFamily="18" charset="0"/>
                <a:cs typeface="Times New Roman" panose="02020603050405020304" pitchFamily="18" charset="0"/>
              </a:rPr>
              <a:t>тҏетьей</a:t>
            </a:r>
            <a:r>
              <a:rPr lang="ru-RU" sz="1400" i="1" dirty="0">
                <a:latin typeface="Times New Roman" panose="02020603050405020304" pitchFamily="18" charset="0"/>
                <a:cs typeface="Times New Roman" panose="02020603050405020304" pitchFamily="18" charset="0"/>
              </a:rPr>
              <a:t> части не исполнил того, </a:t>
            </a:r>
            <a:r>
              <a:rPr lang="ru-RU" sz="1400" i="1" dirty="0" err="1">
                <a:latin typeface="Times New Roman" panose="02020603050405020304" pitchFamily="18" charset="0"/>
                <a:cs typeface="Times New Roman" panose="02020603050405020304" pitchFamily="18" charset="0"/>
              </a:rPr>
              <a:t>ҹто</a:t>
            </a:r>
            <a:r>
              <a:rPr lang="ru-RU" sz="1400" i="1" dirty="0">
                <a:latin typeface="Times New Roman" panose="02020603050405020304" pitchFamily="18" charset="0"/>
                <a:cs typeface="Times New Roman" panose="02020603050405020304" pitchFamily="18" charset="0"/>
              </a:rPr>
              <a:t> я делаю... Зависть, быть может, против меня действует за Корфу; я и слова благоприятного никакого не получил, не только того, </a:t>
            </a:r>
            <a:r>
              <a:rPr lang="ru-RU" sz="1400" i="1" dirty="0" err="1">
                <a:latin typeface="Times New Roman" panose="02020603050405020304" pitchFamily="18" charset="0"/>
                <a:cs typeface="Times New Roman" panose="02020603050405020304" pitchFamily="18" charset="0"/>
              </a:rPr>
              <a:t>ҹто</a:t>
            </a:r>
            <a:r>
              <a:rPr lang="ru-RU" sz="1400" i="1" dirty="0">
                <a:latin typeface="Times New Roman" panose="02020603050405020304" pitchFamily="18" charset="0"/>
                <a:cs typeface="Times New Roman" panose="02020603050405020304" pitchFamily="18" charset="0"/>
              </a:rPr>
              <a:t> вы </a:t>
            </a:r>
            <a:r>
              <a:rPr lang="ru-RU" sz="1400" i="1" dirty="0" err="1">
                <a:latin typeface="Times New Roman" panose="02020603050405020304" pitchFamily="18" charset="0"/>
                <a:cs typeface="Times New Roman" panose="02020603050405020304" pitchFamily="18" charset="0"/>
              </a:rPr>
              <a:t>пҏедсказывали</a:t>
            </a:r>
            <a:r>
              <a:rPr lang="ru-RU" sz="1400" i="1" dirty="0">
                <a:latin typeface="Times New Roman" panose="02020603050405020304" pitchFamily="18" charset="0"/>
                <a:cs typeface="Times New Roman" panose="02020603050405020304" pitchFamily="18" charset="0"/>
              </a:rPr>
              <a:t>. Что сему причиною? Не знаю... Столь славное дело, каково есть взятие Корфу (</a:t>
            </a:r>
            <a:r>
              <a:rPr lang="ru-RU" sz="1400" i="1" dirty="0" err="1">
                <a:latin typeface="Times New Roman" panose="02020603050405020304" pitchFamily="18" charset="0"/>
                <a:cs typeface="Times New Roman" panose="02020603050405020304" pitchFamily="18" charset="0"/>
              </a:rPr>
              <a:t>ҹто</a:t>
            </a:r>
            <a:r>
              <a:rPr lang="ru-RU" sz="1400" i="1" dirty="0">
                <a:latin typeface="Times New Roman" panose="02020603050405020304" pitchFamily="18" charset="0"/>
                <a:cs typeface="Times New Roman" panose="02020603050405020304" pitchFamily="18" charset="0"/>
              </a:rPr>
              <a:t> на будущее </a:t>
            </a:r>
            <a:r>
              <a:rPr lang="ru-RU" sz="1400" i="1" dirty="0" err="1">
                <a:latin typeface="Times New Roman" panose="02020603050405020304" pitchFamily="18" charset="0"/>
                <a:cs typeface="Times New Roman" panose="02020603050405020304" pitchFamily="18" charset="0"/>
              </a:rPr>
              <a:t>вҏемя</a:t>
            </a:r>
            <a:r>
              <a:rPr lang="ru-RU" sz="1400" i="1" dirty="0">
                <a:latin typeface="Times New Roman" panose="02020603050405020304" pitchFamily="18" charset="0"/>
                <a:cs typeface="Times New Roman" panose="02020603050405020304" pitchFamily="18" charset="0"/>
              </a:rPr>
              <a:t> эпохою может тужить), принято, как кажется, с неприятностью, а за </a:t>
            </a:r>
            <a:r>
              <a:rPr lang="ru-RU" sz="1400" i="1" dirty="0" err="1">
                <a:latin typeface="Times New Roman" panose="02020603050405020304" pitchFamily="18" charset="0"/>
                <a:cs typeface="Times New Roman" panose="02020603050405020304" pitchFamily="18" charset="0"/>
              </a:rPr>
              <a:t>ҹто</a:t>
            </a:r>
            <a:r>
              <a:rPr lang="ru-RU" sz="1400" i="1" dirty="0">
                <a:latin typeface="Times New Roman" panose="02020603050405020304" pitchFamily="18" charset="0"/>
                <a:cs typeface="Times New Roman" panose="02020603050405020304" pitchFamily="18" charset="0"/>
              </a:rPr>
              <a:t> - не знаю. Мальта ровесница Корфу; она другой год уже в блокаде и когда возьмется, еще неизвестно, о Корфу нами взята </a:t>
            </a:r>
            <a:r>
              <a:rPr lang="ru-RU" sz="1400" i="1" dirty="0" err="1">
                <a:latin typeface="Times New Roman" panose="02020603050405020304" pitchFamily="18" charset="0"/>
                <a:cs typeface="Times New Roman" panose="02020603050405020304" pitchFamily="18" charset="0"/>
              </a:rPr>
              <a:t>поҹти</a:t>
            </a:r>
            <a:r>
              <a:rPr lang="ru-RU" sz="1400" i="1" dirty="0">
                <a:latin typeface="Times New Roman" panose="02020603050405020304" pitchFamily="18" charset="0"/>
                <a:cs typeface="Times New Roman" panose="02020603050405020304" pitchFamily="18" charset="0"/>
              </a:rPr>
              <a:t> безо всего и при всех </a:t>
            </a:r>
            <a:r>
              <a:rPr lang="ru-RU" sz="1400" i="1" dirty="0" err="1">
                <a:latin typeface="Times New Roman" panose="02020603050405020304" pitchFamily="18" charset="0"/>
                <a:cs typeface="Times New Roman" panose="02020603050405020304" pitchFamily="18" charset="0"/>
              </a:rPr>
              <a:t>неимуществах</a:t>
            </a:r>
            <a:r>
              <a:rPr lang="ru-RU" sz="1400" i="1" dirty="0">
                <a:latin typeface="Times New Roman" panose="02020603050405020304" pitchFamily="18" charset="0"/>
                <a:cs typeface="Times New Roman" panose="02020603050405020304" pitchFamily="18" charset="0"/>
              </a:rPr>
              <a:t>... </a:t>
            </a:r>
            <a:r>
              <a:rPr lang="ru-RU" sz="1400" i="1" dirty="0" smtClean="0">
                <a:latin typeface="Times New Roman" panose="02020603050405020304" pitchFamily="18" charset="0"/>
                <a:cs typeface="Times New Roman" panose="02020603050405020304" pitchFamily="18" charset="0"/>
              </a:rPr>
              <a:t>".</a:t>
            </a:r>
            <a:endParaRPr lang="ru-RU" sz="1400" i="1" dirty="0">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1" y="68636"/>
            <a:ext cx="2145547" cy="3017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amp;Ucy;&amp;shcy;&amp;acy;&amp;kcy;&amp;ocy;&amp;vcy; &amp;Fcy;&amp;iecy;&amp;dcy;&amp;ocy;&amp;rcy; &amp;Fcy;&amp;iecy;&amp;dcy;&amp;ocy;&amp;rcy;&amp;ocy;&amp;vcy;&amp;icy;&amp;ch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68636"/>
            <a:ext cx="2399240" cy="3017912"/>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6385597" y="1054372"/>
            <a:ext cx="2286000" cy="1200329"/>
          </a:xfrm>
          <a:prstGeom prst="rect">
            <a:avLst/>
          </a:prstGeom>
        </p:spPr>
        <p:txBody>
          <a:bodyPr>
            <a:spAutoFit/>
          </a:bodyPr>
          <a:lstStyle/>
          <a:p>
            <a:pPr lvl="0" algn="ctr"/>
            <a:r>
              <a:rPr lang="ru-RU" sz="2400" b="1" dirty="0">
                <a:solidFill>
                  <a:srgbClr val="0070C0"/>
                </a:solidFill>
                <a:latin typeface="Times New Roman" panose="02020603050405020304" pitchFamily="18" charset="0"/>
                <a:cs typeface="Times New Roman" panose="02020603050405020304" pitchFamily="18" charset="0"/>
              </a:rPr>
              <a:t>Переписка Ф.Ф. Ушакова с Павлом </a:t>
            </a:r>
            <a:r>
              <a:rPr lang="en-US" sz="2400" b="1" dirty="0">
                <a:solidFill>
                  <a:srgbClr val="0070C0"/>
                </a:solidFill>
                <a:latin typeface="Times New Roman" panose="02020603050405020304" pitchFamily="18" charset="0"/>
                <a:cs typeface="Times New Roman" panose="02020603050405020304" pitchFamily="18" charset="0"/>
              </a:rPr>
              <a:t>I</a:t>
            </a:r>
            <a:endParaRPr lang="ru-RU" sz="2400" b="1" dirty="0">
              <a:solidFill>
                <a:srgbClr val="0070C0"/>
              </a:solidFill>
              <a:latin typeface="Times New Roman" panose="02020603050405020304" pitchFamily="18" charset="0"/>
              <a:cs typeface="Times New Roman" panose="02020603050405020304" pitchFamily="18" charset="0"/>
            </a:endParaRPr>
          </a:p>
        </p:txBody>
      </p:sp>
      <p:pic>
        <p:nvPicPr>
          <p:cNvPr id="9" name="Picture 2" descr="http://www.hbmwd.com/site_media/back%20button.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065912"/>
            <a:ext cx="792088" cy="792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96430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7504" y="3584947"/>
            <a:ext cx="4533167" cy="2912644"/>
          </a:xfrm>
        </p:spPr>
        <p:txBody>
          <a:bodyPr>
            <a:noAutofit/>
          </a:bodyPr>
          <a:lstStyle/>
          <a:p>
            <a:pPr marL="0" indent="0" algn="just">
              <a:buNone/>
            </a:pPr>
            <a:r>
              <a:rPr lang="ru-RU" sz="1400" dirty="0" smtClean="0">
                <a:latin typeface="Times New Roman" panose="02020603050405020304" pitchFamily="18" charset="0"/>
                <a:cs typeface="Times New Roman" panose="02020603050405020304" pitchFamily="18" charset="0"/>
              </a:rPr>
              <a:t>Средиземноморский поход был предпринят во время войны России в составе Второй коалиции против Франции. Объединенная русско-турецкая эскадра под командованием Ф.Ф. Ушакова начала боевые действия в Средиземном море осенью 1798 г. Она овладела рядом островов и крепостей противника в Ионическом архипелаге, в том числе штурмом – островом Корфу и городами Неаполь и Рим в Южной Италии, содействовала успешному наступлению войск А.В. Суворова в Северной Италии. Результатом военно-политической деятельности адмирала Ф.Ф. Ушакова стало первое национальное греческое государство нового времени – Республика Семи Соединенных Островов. В октябре 1800 г. русские корабли возвратились в Севастополь.</a:t>
            </a:r>
          </a:p>
        </p:txBody>
      </p:sp>
      <p:pic>
        <p:nvPicPr>
          <p:cNvPr id="4" name="Рисунок 3" descr="&amp;Ucy;&amp;shcy;&amp;acy;&amp;kcy;&amp;ocy;&amp;vcy; &amp;Fcy;&amp;iecy;&amp;dcy;&amp;ocy;&amp;rcy; &amp;Fcy;&amp;iecy;&amp;dcy;&amp;ocy;&amp;rcy;&amp;ocy;&amp;vcy;&amp;icy;&amp;chcy; - &amp;Fcy;&amp;lcy;&amp;ocy;&amp;tcy;&amp;ocy;&amp;vcy;&amp;ocy;&amp;dcy;&amp;tscy;&amp;ycy; - &amp;Pcy;&amp;iecy;&amp;rcy;&amp;scy;&amp;ocy;&amp;ncy;&amp;acy;&amp;lcy;&amp;icy;&amp;icy; - &amp;Kcy;&amp;acy;&amp;tcy;&amp;acy;&amp;lcy;&amp;ocy;&amp;gcy; &amp;scy;&amp;tcy;&amp;acy;&amp;tcy;&amp;iecy;&amp;jcy; - &amp;Ecy;&amp;pcy;&amp;ocy;&amp;khcy;&amp;acy; &amp;pcy;&amp;acy;&amp;rcy;&amp;ucy;&amp;scy;&amp;ncy;&amp;ocy;&amp;gcy;&amp;ocy; &amp;fcy;&amp;lcy;&amp;ocy;&amp;tcy;&amp;acy;"/>
          <p:cNvPicPr/>
          <p:nvPr/>
        </p:nvPicPr>
        <p:blipFill>
          <a:blip r:embed="rId2"/>
          <a:srcRect/>
          <a:stretch>
            <a:fillRect/>
          </a:stretch>
        </p:blipFill>
        <p:spPr bwMode="auto">
          <a:xfrm>
            <a:off x="107504" y="116632"/>
            <a:ext cx="4824536" cy="3528392"/>
          </a:xfrm>
          <a:prstGeom prst="rect">
            <a:avLst/>
          </a:prstGeom>
          <a:ln>
            <a:noFill/>
          </a:ln>
          <a:effectLst>
            <a:outerShdw blurRad="292100" dist="139700" dir="2700000" algn="tl" rotWithShape="0">
              <a:srgbClr val="333333">
                <a:alpha val="65000"/>
              </a:srgbClr>
            </a:outerShdw>
          </a:effectLst>
        </p:spPr>
      </p:pic>
      <p:pic>
        <p:nvPicPr>
          <p:cNvPr id="5" name="Рисунок 4" descr="&amp;Bcy;&amp;ocy;&amp;lcy;&amp;softcy;&amp;shcy;&amp;acy;&amp;yacy; &amp;Scy;&amp;ocy;&amp;vcy;&amp;iecy;&amp;tcy;&amp;scy;&amp;kcy;&amp;acy;&amp;yacy; &amp;Ecy;&amp;ncy;&amp;tscy;&amp;icy;&amp;kcy;&amp;lcy;&amp;ocy;&amp;pcy;&amp;iecy;&amp;dcy;&amp;icy;&amp;yacy; (&amp;Kcy;&amp;IEcy;) - &amp;Bcy;&amp;Scy;&amp;Ecy; - &amp;Scy;&amp;kcy;&amp;acy;&amp;chcy;&amp;acy;&amp;tcy;&amp;softcy; &amp;bcy;&amp;iecy;&amp;scy;&amp;pcy;&amp;lcy;&amp;acy;&amp;tcy;&amp;ncy;&amp;ocy; &amp;kcy;&amp;ncy;&amp;icy;&amp;gcy;&amp;ucy;, &amp;CHcy;&amp;icy;&amp;tcy;&amp;acy;&amp;tcy;&amp;softcy; &amp;ocy;&amp;ncy;&amp;lcy;&amp;acy;&amp;jcy;&amp;ncy;, fb2 txt html, &amp;Scy;&amp;tcy;&amp;rcy;&amp;acy;&amp;ncy;&amp;icy;&amp;tscy;&amp;acy; 27 - LikeBook.Ru"/>
          <p:cNvPicPr/>
          <p:nvPr/>
        </p:nvPicPr>
        <p:blipFill>
          <a:blip r:embed="rId3"/>
          <a:srcRect/>
          <a:stretch>
            <a:fillRect/>
          </a:stretch>
        </p:blipFill>
        <p:spPr bwMode="auto">
          <a:xfrm>
            <a:off x="4788024" y="2204864"/>
            <a:ext cx="4265489" cy="44047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Прямоугольник 5"/>
          <p:cNvSpPr/>
          <p:nvPr/>
        </p:nvSpPr>
        <p:spPr>
          <a:xfrm>
            <a:off x="4932040" y="237094"/>
            <a:ext cx="4121473" cy="830997"/>
          </a:xfrm>
          <a:prstGeom prst="rect">
            <a:avLst/>
          </a:prstGeom>
        </p:spPr>
        <p:txBody>
          <a:bodyPr wrap="square">
            <a:spAutoFit/>
          </a:bodyPr>
          <a:lstStyle/>
          <a:p>
            <a:pPr marL="342900" lvl="0" indent="-342900" algn="ctr"/>
            <a:r>
              <a:rPr lang="ru-RU" sz="2400" b="1" kern="0"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Средиземноморская экспедиция 1798-1800 гг.</a:t>
            </a:r>
            <a:endParaRPr lang="ru-RU" sz="2400" kern="0"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Picture 2" descr="http://www.hbmwd.com/site_media/back%20button.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1102" y="1355179"/>
            <a:ext cx="792088" cy="79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1481" y="5949280"/>
            <a:ext cx="8229600" cy="908720"/>
          </a:xfrm>
        </p:spPr>
        <p:txBody>
          <a:bodyPr>
            <a:normAutofit fontScale="77500" lnSpcReduction="20000"/>
          </a:bodyPr>
          <a:lstStyle/>
          <a:p>
            <a:pPr algn="ctr">
              <a:buNone/>
            </a:pPr>
            <a:r>
              <a:rPr lang="ru-RU"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Русская пушка времён совместной </a:t>
            </a:r>
            <a:endParaRPr lang="ru-RU" b="1" i="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buNone/>
            </a:pPr>
            <a:r>
              <a:rPr lang="ru-RU" b="1" i="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русско-турецкой </a:t>
            </a:r>
            <a:r>
              <a:rPr lang="ru-RU" b="1" i="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кампании на Корфу</a:t>
            </a:r>
          </a:p>
          <a:p>
            <a:pPr>
              <a:buNone/>
            </a:pPr>
            <a:r>
              <a:rPr lang="ru-RU" dirty="0"/>
              <a:t> </a:t>
            </a:r>
          </a:p>
          <a:p>
            <a:endParaRPr lang="ru-RU" dirty="0"/>
          </a:p>
        </p:txBody>
      </p:sp>
      <p:pic>
        <p:nvPicPr>
          <p:cNvPr id="4" name="Рисунок 3" descr="&amp;SHcy;&amp;tcy;&amp;ucy;&amp;rcy;&amp;mcy; &amp;ncy;&amp;iecy;&amp;pcy;&amp;rcy;&amp;icy;&amp;scy;&amp;tcy;&amp;ucy;&amp;pcy;&amp;ncy;&amp;ocy;&amp;jcy; &amp;mcy;&amp;ocy;&amp;rcy;&amp;scy;&amp;kcy;&amp;ocy;&amp;jcy; &amp;kcy;&amp;rcy;&amp;iecy;&amp;pcy;&amp;ocy;&amp;scy;&amp;tcy;&amp;icy; &amp;Kcy;&amp;ocy;&amp;rcy;&amp;fcy;&amp;ucy; &quot; &amp;Vcy;&amp;ocy;&amp;iecy;&amp;ncy;&amp;ncy;&amp;ocy;&amp;iecy; &amp;ocy;&amp;bcy;&amp;ocy;&amp;zcy;&amp;rcy;&amp;iecy;&amp;ncy;&amp;icy;&amp;iecy;"/>
          <p:cNvPicPr/>
          <p:nvPr/>
        </p:nvPicPr>
        <p:blipFill>
          <a:blip r:embed="rId2"/>
          <a:srcRect/>
          <a:stretch>
            <a:fillRect/>
          </a:stretch>
        </p:blipFill>
        <p:spPr bwMode="auto">
          <a:xfrm>
            <a:off x="107504" y="116632"/>
            <a:ext cx="8928992" cy="5688632"/>
          </a:xfrm>
          <a:prstGeom prst="rect">
            <a:avLst/>
          </a:prstGeom>
          <a:ln>
            <a:noFill/>
          </a:ln>
          <a:effectLst>
            <a:outerShdw blurRad="292100" dist="139700" dir="2700000" algn="tl" rotWithShape="0">
              <a:srgbClr val="333333">
                <a:alpha val="65000"/>
              </a:srgbClr>
            </a:outerShdw>
          </a:effectLst>
        </p:spPr>
      </p:pic>
      <p:pic>
        <p:nvPicPr>
          <p:cNvPr id="5"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289" y="6065912"/>
            <a:ext cx="792088" cy="79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1" y="0"/>
            <a:ext cx="5286380" cy="6858000"/>
          </a:xfrm>
          <a:prstGeom prst="rect">
            <a:avLst/>
          </a:prstGeom>
          <a:noFill/>
          <a:ln w="9525">
            <a:noFill/>
            <a:miter lim="800000"/>
            <a:headEnd/>
            <a:tailEnd/>
          </a:ln>
          <a:effectLst/>
        </p:spPr>
      </p:pic>
      <p:pic>
        <p:nvPicPr>
          <p:cNvPr id="8" name="Picture 2">
            <a:hlinkClick r:id="rId3" action="ppaction://hlinksldjump"/>
          </p:cNvPr>
          <p:cNvPicPr>
            <a:picLocks noChangeAspect="1" noChangeArrowheads="1"/>
          </p:cNvPicPr>
          <p:nvPr/>
        </p:nvPicPr>
        <p:blipFill>
          <a:blip r:embed="rId2" cstate="print"/>
          <a:srcRect l="27026" t="13542" r="41892" b="65625"/>
          <a:stretch>
            <a:fillRect/>
          </a:stretch>
        </p:blipFill>
        <p:spPr bwMode="auto">
          <a:xfrm>
            <a:off x="1428728" y="1000108"/>
            <a:ext cx="1643074" cy="1428760"/>
          </a:xfrm>
          <a:prstGeom prst="rect">
            <a:avLst/>
          </a:prstGeom>
          <a:noFill/>
          <a:ln w="9525">
            <a:solidFill>
              <a:schemeClr val="tx1"/>
            </a:solidFill>
            <a:miter lim="800000"/>
            <a:headEnd/>
            <a:tailEnd/>
          </a:ln>
          <a:effectLst/>
        </p:spPr>
      </p:pic>
      <p:pic>
        <p:nvPicPr>
          <p:cNvPr id="9" name="Picture 2">
            <a:hlinkClick r:id="rId4" action="ppaction://hlinksldjump"/>
          </p:cNvPr>
          <p:cNvPicPr>
            <a:picLocks noChangeAspect="1" noChangeArrowheads="1"/>
          </p:cNvPicPr>
          <p:nvPr/>
        </p:nvPicPr>
        <p:blipFill>
          <a:blip r:embed="rId2" cstate="print"/>
          <a:srcRect l="59459" t="15625" r="13514" b="67708"/>
          <a:stretch>
            <a:fillRect/>
          </a:stretch>
        </p:blipFill>
        <p:spPr bwMode="auto">
          <a:xfrm>
            <a:off x="3143240" y="1071546"/>
            <a:ext cx="1428760" cy="1143008"/>
          </a:xfrm>
          <a:prstGeom prst="rect">
            <a:avLst/>
          </a:prstGeom>
          <a:noFill/>
          <a:ln w="9525">
            <a:solidFill>
              <a:schemeClr val="tx1"/>
            </a:solidFill>
            <a:miter lim="800000"/>
            <a:headEnd/>
            <a:tailEnd/>
          </a:ln>
          <a:effectLst/>
        </p:spPr>
      </p:pic>
      <p:pic>
        <p:nvPicPr>
          <p:cNvPr id="10" name="Picture 2">
            <a:hlinkClick r:id="rId5" action="ppaction://hlinksldjump"/>
          </p:cNvPr>
          <p:cNvPicPr>
            <a:picLocks noChangeAspect="1" noChangeArrowheads="1"/>
          </p:cNvPicPr>
          <p:nvPr/>
        </p:nvPicPr>
        <p:blipFill>
          <a:blip r:embed="rId2" cstate="print"/>
          <a:srcRect l="62162" t="68750" r="17568" b="10416"/>
          <a:stretch>
            <a:fillRect/>
          </a:stretch>
        </p:blipFill>
        <p:spPr bwMode="auto">
          <a:xfrm>
            <a:off x="3286116" y="4714884"/>
            <a:ext cx="1071570" cy="1428760"/>
          </a:xfrm>
          <a:prstGeom prst="rect">
            <a:avLst/>
          </a:prstGeom>
          <a:noFill/>
          <a:ln w="9525">
            <a:solidFill>
              <a:schemeClr val="tx1"/>
            </a:solidFill>
            <a:miter lim="800000"/>
            <a:headEnd/>
            <a:tailEnd/>
          </a:ln>
          <a:effectLst/>
        </p:spPr>
      </p:pic>
      <p:pic>
        <p:nvPicPr>
          <p:cNvPr id="11" name="Picture 2">
            <a:hlinkClick r:id="rId6" action="ppaction://hlinksldjump"/>
          </p:cNvPr>
          <p:cNvPicPr>
            <a:picLocks noChangeAspect="1" noChangeArrowheads="1"/>
          </p:cNvPicPr>
          <p:nvPr/>
        </p:nvPicPr>
        <p:blipFill>
          <a:blip r:embed="rId2" cstate="print"/>
          <a:srcRect l="40540" t="45833" r="40541" b="43750"/>
          <a:stretch>
            <a:fillRect/>
          </a:stretch>
        </p:blipFill>
        <p:spPr bwMode="auto">
          <a:xfrm>
            <a:off x="2143108" y="3143248"/>
            <a:ext cx="1000132" cy="714380"/>
          </a:xfrm>
          <a:prstGeom prst="rect">
            <a:avLst/>
          </a:prstGeom>
          <a:noFill/>
          <a:ln w="9525">
            <a:solidFill>
              <a:schemeClr val="tx1"/>
            </a:solidFill>
            <a:miter lim="800000"/>
            <a:headEnd/>
            <a:tailEnd/>
          </a:ln>
          <a:effectLst/>
        </p:spPr>
      </p:pic>
      <p:pic>
        <p:nvPicPr>
          <p:cNvPr id="12" name="Picture 2">
            <a:hlinkClick r:id="rId7" action="ppaction://hlinksldjump"/>
          </p:cNvPr>
          <p:cNvPicPr>
            <a:picLocks noChangeAspect="1" noChangeArrowheads="1"/>
          </p:cNvPicPr>
          <p:nvPr/>
        </p:nvPicPr>
        <p:blipFill>
          <a:blip r:embed="rId2" cstate="print"/>
          <a:srcRect l="22973" t="35417" r="58108" b="53125"/>
          <a:stretch>
            <a:fillRect/>
          </a:stretch>
        </p:blipFill>
        <p:spPr bwMode="auto">
          <a:xfrm>
            <a:off x="1214414" y="2428868"/>
            <a:ext cx="1000132" cy="785818"/>
          </a:xfrm>
          <a:prstGeom prst="rect">
            <a:avLst/>
          </a:prstGeom>
          <a:noFill/>
          <a:ln w="9525">
            <a:solidFill>
              <a:schemeClr val="tx1"/>
            </a:solidFill>
            <a:miter lim="800000"/>
            <a:headEnd/>
            <a:tailEnd/>
          </a:ln>
          <a:effectLst/>
        </p:spPr>
      </p:pic>
      <p:pic>
        <p:nvPicPr>
          <p:cNvPr id="13" name="Picture 2">
            <a:hlinkClick r:id="rId8" action="ppaction://hlinksldjump"/>
          </p:cNvPr>
          <p:cNvPicPr>
            <a:picLocks noChangeAspect="1" noChangeArrowheads="1"/>
          </p:cNvPicPr>
          <p:nvPr/>
        </p:nvPicPr>
        <p:blipFill>
          <a:blip r:embed="rId2" cstate="print"/>
          <a:srcRect l="58108" t="35417" b="35416"/>
          <a:stretch>
            <a:fillRect/>
          </a:stretch>
        </p:blipFill>
        <p:spPr bwMode="auto">
          <a:xfrm>
            <a:off x="3071802" y="2500306"/>
            <a:ext cx="2214578" cy="2000264"/>
          </a:xfrm>
          <a:prstGeom prst="rect">
            <a:avLst/>
          </a:prstGeom>
          <a:noFill/>
          <a:ln w="9525">
            <a:solidFill>
              <a:schemeClr val="tx1"/>
            </a:solidFill>
            <a:miter lim="800000"/>
            <a:headEnd/>
            <a:tailEnd/>
          </a:ln>
          <a:effectLst/>
        </p:spPr>
      </p:pic>
      <p:pic>
        <p:nvPicPr>
          <p:cNvPr id="14" name="Picture 2">
            <a:hlinkClick r:id="rId9" action="ppaction://hlinksldjump"/>
          </p:cNvPr>
          <p:cNvPicPr>
            <a:picLocks noChangeAspect="1" noChangeArrowheads="1"/>
          </p:cNvPicPr>
          <p:nvPr/>
        </p:nvPicPr>
        <p:blipFill>
          <a:blip r:embed="rId2" cstate="print"/>
          <a:srcRect t="81251" r="81082" b="7291"/>
          <a:stretch>
            <a:fillRect/>
          </a:stretch>
        </p:blipFill>
        <p:spPr bwMode="auto">
          <a:xfrm>
            <a:off x="0" y="5572140"/>
            <a:ext cx="1000100" cy="785818"/>
          </a:xfrm>
          <a:prstGeom prst="rect">
            <a:avLst/>
          </a:prstGeom>
          <a:noFill/>
          <a:ln w="9525">
            <a:solidFill>
              <a:schemeClr val="tx1"/>
            </a:solidFill>
            <a:miter lim="800000"/>
            <a:headEnd/>
            <a:tailEnd/>
          </a:ln>
          <a:effectLst/>
        </p:spPr>
      </p:pic>
      <p:pic>
        <p:nvPicPr>
          <p:cNvPr id="15" name="Picture 2">
            <a:hlinkClick r:id="rId10" action="ppaction://hlinksldjump"/>
          </p:cNvPr>
          <p:cNvPicPr>
            <a:picLocks noChangeAspect="1" noChangeArrowheads="1"/>
          </p:cNvPicPr>
          <p:nvPr/>
        </p:nvPicPr>
        <p:blipFill>
          <a:blip r:embed="rId2" cstate="print"/>
          <a:srcRect t="52083" r="78379" b="34375"/>
          <a:stretch>
            <a:fillRect/>
          </a:stretch>
        </p:blipFill>
        <p:spPr bwMode="auto">
          <a:xfrm>
            <a:off x="0" y="3571876"/>
            <a:ext cx="1142976" cy="928694"/>
          </a:xfrm>
          <a:prstGeom prst="rect">
            <a:avLst/>
          </a:prstGeom>
          <a:noFill/>
          <a:ln w="9525">
            <a:solidFill>
              <a:schemeClr val="tx1"/>
            </a:solidFill>
            <a:miter lim="800000"/>
            <a:headEnd/>
            <a:tailEnd/>
          </a:ln>
          <a:effectLst/>
        </p:spPr>
      </p:pic>
      <p:pic>
        <p:nvPicPr>
          <p:cNvPr id="16" name="Picture 2">
            <a:hlinkClick r:id="rId11" action="ppaction://hlinksldjump"/>
          </p:cNvPr>
          <p:cNvPicPr>
            <a:picLocks noChangeAspect="1" noChangeArrowheads="1"/>
          </p:cNvPicPr>
          <p:nvPr/>
        </p:nvPicPr>
        <p:blipFill>
          <a:blip r:embed="rId2" cstate="print"/>
          <a:srcRect t="12500" r="75676" b="59375"/>
          <a:stretch>
            <a:fillRect/>
          </a:stretch>
        </p:blipFill>
        <p:spPr bwMode="auto">
          <a:xfrm>
            <a:off x="0" y="857232"/>
            <a:ext cx="1285852" cy="1928826"/>
          </a:xfrm>
          <a:prstGeom prst="rect">
            <a:avLst/>
          </a:prstGeom>
          <a:noFill/>
          <a:ln w="9525">
            <a:solidFill>
              <a:schemeClr val="tx1"/>
            </a:solidFill>
            <a:miter lim="800000"/>
            <a:headEnd/>
            <a:tailEnd/>
          </a:ln>
          <a:effectLst/>
        </p:spPr>
      </p:pic>
      <p:pic>
        <p:nvPicPr>
          <p:cNvPr id="4098" name="Picture 2">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82557" y="4291380"/>
            <a:ext cx="950913" cy="130405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a:hlinkClick r:id="rId14" action="ppaction://hlinksldjump"/>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58756" y="3668715"/>
            <a:ext cx="798513" cy="377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hlinkClick r:id="rId16" action="ppaction://hlinksldjump"/>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84819" t="69045" r="4623" b="5674"/>
          <a:stretch/>
        </p:blipFill>
        <p:spPr bwMode="auto">
          <a:xfrm>
            <a:off x="4499991" y="4738255"/>
            <a:ext cx="558141" cy="17337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468552" y="5489592"/>
            <a:ext cx="603250" cy="9509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Рисунок 17" descr="DSC01055.JPG">
            <a:hlinkClick r:id="rId20" action="ppaction://hlinksldjump"/>
          </p:cNvPr>
          <p:cNvPicPr>
            <a:picLocks noChangeAspect="1"/>
          </p:cNvPicPr>
          <p:nvPr/>
        </p:nvPicPr>
        <p:blipFill rotWithShape="1">
          <a:blip r:embed="rId21" cstate="print"/>
          <a:srcRect l="30555" t="47973" r="22240" b="7291"/>
          <a:stretch/>
        </p:blipFill>
        <p:spPr>
          <a:xfrm>
            <a:off x="5286380" y="0"/>
            <a:ext cx="3857619" cy="6858000"/>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amp;Rcy;&amp;ucy;&amp;scy;&amp;scy;&amp;kcy;&amp;icy;&amp;iecy; - &amp;Gcy;&amp;rcy;&amp;acy;&amp;vcy;&amp;yucy;&amp;rcy;&amp;acy;"/>
          <p:cNvPicPr/>
          <p:nvPr/>
        </p:nvPicPr>
        <p:blipFill>
          <a:blip r:embed="rId2"/>
          <a:srcRect/>
          <a:stretch>
            <a:fillRect/>
          </a:stretch>
        </p:blipFill>
        <p:spPr bwMode="auto">
          <a:xfrm>
            <a:off x="165648" y="14199"/>
            <a:ext cx="4982415" cy="4752528"/>
          </a:xfrm>
          <a:prstGeom prst="rect">
            <a:avLst/>
          </a:prstGeom>
          <a:noFill/>
          <a:ln w="9525">
            <a:noFill/>
            <a:miter lim="800000"/>
            <a:headEnd/>
            <a:tailEnd/>
          </a:ln>
        </p:spPr>
      </p:pic>
      <p:sp>
        <p:nvSpPr>
          <p:cNvPr id="1025" name="Rectangle 1"/>
          <p:cNvSpPr>
            <a:spLocks noChangeArrowheads="1"/>
          </p:cNvSpPr>
          <p:nvPr/>
        </p:nvSpPr>
        <p:spPr bwMode="auto">
          <a:xfrm>
            <a:off x="5208012" y="324520"/>
            <a:ext cx="3773017"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49263" algn="just"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После   блистательных  побед Черноморского корабельного флота под командованием Ф. Ф. Ушакова в войнах с Турцией  и Францией великому  флотоводцу довелось  испытать      немилость  царского    двора. В  результате   придворных  интриг   Александр   </a:t>
            </a:r>
            <a:r>
              <a:rPr kumimoji="0" lang="en-US" sz="2000"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I</a:t>
            </a:r>
            <a:r>
              <a:rPr kumimoji="0" lang="ru-RU" sz="2000"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назначил       Ушакова  командующим   Балтийским галерным флотом,  утратившим былое значение важной составной части вооруженных сил империи.</a:t>
            </a:r>
            <a:endParaRPr kumimoji="0" 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449263" algn="just"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endParaRPr kumimoji="0" lang="ru-RU"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140163" y="4766727"/>
            <a:ext cx="5007899" cy="400110"/>
          </a:xfrm>
          <a:prstGeom prst="rect">
            <a:avLst/>
          </a:prstGeom>
        </p:spPr>
        <p:txBody>
          <a:bodyPr wrap="square">
            <a:spAutoFit/>
          </a:bodyPr>
          <a:lstStyle/>
          <a:p>
            <a:pPr lvl="0" indent="449263" algn="ctr" fontAlgn="base">
              <a:spcBef>
                <a:spcPct val="0"/>
              </a:spcBef>
              <a:spcAft>
                <a:spcPct val="0"/>
              </a:spcAft>
            </a:pPr>
            <a:r>
              <a:rPr lang="ru-RU" sz="2000" b="1" dirty="0">
                <a:solidFill>
                  <a:srgbClr val="00206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Санкт-Петербург 18 век</a:t>
            </a:r>
            <a:endParaRPr lang="ru-RU" sz="20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0" y="5124024"/>
            <a:ext cx="9144000" cy="1323439"/>
          </a:xfrm>
          <a:prstGeom prst="rect">
            <a:avLst/>
          </a:prstGeom>
        </p:spPr>
        <p:txBody>
          <a:bodyPr wrap="square">
            <a:spAutoFit/>
          </a:bodyPr>
          <a:lstStyle/>
          <a:p>
            <a:pPr lvl="0" indent="449263" algn="just" eaLnBrk="0" fontAlgn="base" hangingPunct="0">
              <a:spcBef>
                <a:spcPct val="0"/>
              </a:spcBef>
              <a:spcAft>
                <a:spcPct val="0"/>
              </a:spcAft>
            </a:pPr>
            <a:r>
              <a:rPr lang="ru-RU" sz="2000" dirty="0">
                <a:solidFill>
                  <a:prstClr val="black"/>
                </a:solidFill>
                <a:latin typeface="Times New Roman" panose="02020603050405020304" pitchFamily="18" charset="0"/>
                <a:ea typeface="Times New Roman" pitchFamily="18" charset="0"/>
                <a:cs typeface="Times New Roman" panose="02020603050405020304" pitchFamily="18" charset="0"/>
              </a:rPr>
              <a:t>Скрепя сердце адмирал покидал молодой Севастополь, становлению которого уделял так много внимания и забот, ласково называл «прибежищем славы корабельных эскадр», где имел собственный дом и рассчитывал   обустроить,   в старости свою личную жизнь.</a:t>
            </a:r>
            <a:endParaRPr lang="ru-RU" sz="2000" dirty="0">
              <a:solidFill>
                <a:prstClr val="black"/>
              </a:solidFill>
              <a:latin typeface="Times New Roman" panose="02020603050405020304" pitchFamily="18" charset="0"/>
              <a:cs typeface="Times New Roman" panose="02020603050405020304" pitchFamily="18" charset="0"/>
            </a:endParaRPr>
          </a:p>
        </p:txBody>
      </p:sp>
      <p:pic>
        <p:nvPicPr>
          <p:cNvPr id="6"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3635" y="6065912"/>
            <a:ext cx="792088" cy="79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amp;Scy;&amp;ocy;&amp;bcy;&amp;scy;&amp;tcy;&amp;vcy;&amp;iecy;&amp;ncy;&amp;ncy;&amp;ycy;&amp;jcy; &amp;dcy;&amp;ocy;&amp;mcy; &amp;acy;&amp;rcy;&amp;khcy;. &amp;Kcy;. &amp;Kcy;. &amp;SHcy;&amp;ucy;&amp;lcy;&amp;softcy;&amp;tscy;&amp;acy; - &amp;Scy;&amp;acy;&amp;ncy;&amp;kcy;&amp;tcy;-&amp;Pcy;&amp;iecy;&amp;tcy;&amp;iecy;&amp;rcy;&amp;bcy;&amp;ucy;&amp;rcy;&amp;gcy;"/>
          <p:cNvPicPr/>
          <p:nvPr/>
        </p:nvPicPr>
        <p:blipFill>
          <a:blip r:embed="rId2"/>
          <a:srcRect/>
          <a:stretch>
            <a:fillRect/>
          </a:stretch>
        </p:blipFill>
        <p:spPr bwMode="auto">
          <a:xfrm>
            <a:off x="4269290" y="907152"/>
            <a:ext cx="4714876" cy="4071966"/>
          </a:xfrm>
          <a:prstGeom prst="rect">
            <a:avLst/>
          </a:prstGeom>
          <a:noFill/>
          <a:ln w="9525">
            <a:noFill/>
            <a:miter lim="800000"/>
            <a:headEnd/>
            <a:tailEnd/>
          </a:ln>
        </p:spPr>
      </p:pic>
      <p:sp>
        <p:nvSpPr>
          <p:cNvPr id="41985" name="Rectangle 1"/>
          <p:cNvSpPr>
            <a:spLocks noChangeArrowheads="1"/>
          </p:cNvSpPr>
          <p:nvPr/>
        </p:nvSpPr>
        <p:spPr bwMode="auto">
          <a:xfrm>
            <a:off x="0" y="1177920"/>
            <a:ext cx="4224685"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В Петербурге Ушаков около пяти лет занимался делами галерного флота и одновременно почти три года являлся старшим флотским начальником. Руководство Морского министерства редко интересовалось состоянием дел, слабо реагировало на запросы и предложения командующего. Служба тяготила адмирала, напоминала о причиненной обиде, вызывала. </a:t>
            </a:r>
            <a:r>
              <a:rPr kumimoji="0" lang="ru-RU" sz="14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непроходящую</a:t>
            </a:r>
            <a:r>
              <a:rPr kumimoji="0" lang="ru-RU" sz="14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душевную боль.</a:t>
            </a:r>
            <a:endParaRPr kumimoji="0" lang="ru-RU"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И  наступил  предел терпению - 19 декабря  1806    года    Ушаков  написал царю прощение об отставке с военной службы.</a:t>
            </a:r>
            <a:endParaRPr kumimoji="0" lang="ru-RU"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1" i="1" u="none" strike="noStrike" cap="none" normalizeH="0" baseline="0" dirty="0" smtClean="0">
                <a:ln>
                  <a:noFill/>
                </a:ln>
                <a:solidFill>
                  <a:srgbClr val="0070C0"/>
                </a:solidFill>
                <a:effectLst/>
                <a:latin typeface="Times New Roman" panose="02020603050405020304" pitchFamily="18" charset="0"/>
                <a:ea typeface="Times New Roman" pitchFamily="18" charset="0"/>
                <a:cs typeface="Times New Roman" panose="02020603050405020304" pitchFamily="18" charset="0"/>
              </a:rPr>
              <a:t>  «...Ныне    же   при  старости лет моих (ему  было 62 года)  отягощен душевной и  телесной болезнью   и  опасаюсь при слабости  здоровья моего быть в  тягость службе... - писал  он. – не прошу награды  знатных имений, </a:t>
            </a:r>
            <a:r>
              <a:rPr kumimoji="0" lang="ru-RU" sz="1400" b="1" i="1" u="none" strike="noStrike" cap="none" normalizeH="0" baseline="0" dirty="0" err="1" smtClean="0">
                <a:ln>
                  <a:noFill/>
                </a:ln>
                <a:solidFill>
                  <a:srgbClr val="0070C0"/>
                </a:solidFill>
                <a:effectLst/>
                <a:latin typeface="Times New Roman" panose="02020603050405020304" pitchFamily="18" charset="0"/>
                <a:ea typeface="Times New Roman" pitchFamily="18" charset="0"/>
                <a:cs typeface="Times New Roman" panose="02020603050405020304" pitchFamily="18" charset="0"/>
              </a:rPr>
              <a:t>высокославными</a:t>
            </a:r>
            <a:r>
              <a:rPr kumimoji="0" lang="ru-RU" sz="1400" b="1" i="1" u="none" strike="noStrike" cap="none" normalizeH="0" baseline="0" dirty="0" smtClean="0">
                <a:ln>
                  <a:noFill/>
                </a:ln>
                <a:solidFill>
                  <a:srgbClr val="0070C0"/>
                </a:solidFill>
                <a:effectLst/>
                <a:latin typeface="Times New Roman" panose="02020603050405020304" pitchFamily="18" charset="0"/>
                <a:ea typeface="Times New Roman" pitchFamily="18" charset="0"/>
                <a:cs typeface="Times New Roman" panose="02020603050405020304" pitchFamily="18" charset="0"/>
              </a:rPr>
              <a:t> предками вашими за службу мою мне  обещанных, и удовлетворюсь, всемилостивейший  государь» тем, что от высочайшей щедрости вашей определено будет на  кратковременную жизнь  мою...».</a:t>
            </a:r>
            <a:endParaRPr kumimoji="0" lang="ru-RU" sz="1400" b="1" i="1" u="none" strike="noStrike" cap="none" normalizeH="0" baseline="0" dirty="0" smtClean="0">
              <a:ln>
                <a:noFill/>
              </a:ln>
              <a:solidFill>
                <a:srgbClr val="0070C0"/>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endParaRPr kumimoji="0" lang="ru-RU" sz="14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
        <p:nvSpPr>
          <p:cNvPr id="2" name="Прямоугольник 1"/>
          <p:cNvSpPr/>
          <p:nvPr/>
        </p:nvSpPr>
        <p:spPr>
          <a:xfrm>
            <a:off x="4224685" y="5013176"/>
            <a:ext cx="4767262" cy="307777"/>
          </a:xfrm>
          <a:prstGeom prst="rect">
            <a:avLst/>
          </a:prstGeom>
        </p:spPr>
        <p:txBody>
          <a:bodyPr wrap="square">
            <a:spAutoFit/>
          </a:bodyPr>
          <a:lstStyle/>
          <a:p>
            <a:pPr lvl="0" algn="just" fontAlgn="base">
              <a:spcBef>
                <a:spcPct val="0"/>
              </a:spcBef>
              <a:spcAft>
                <a:spcPct val="0"/>
              </a:spcAft>
            </a:pPr>
            <a:r>
              <a:rPr lang="ru-RU" sz="1400" b="1" dirty="0">
                <a:solidFill>
                  <a:prstClr val="black"/>
                </a:solidFill>
                <a:latin typeface="Times New Roman" pitchFamily="18" charset="0"/>
                <a:ea typeface="Times New Roman" pitchFamily="18" charset="0"/>
                <a:cs typeface="Times New Roman" pitchFamily="18" charset="0"/>
              </a:rPr>
              <a:t>Санкт-Петербург, Васильевский остров, 9 линия, д. 10</a:t>
            </a:r>
            <a:endParaRPr lang="ru-RU" sz="800" dirty="0">
              <a:solidFill>
                <a:prstClr val="black"/>
              </a:solidFill>
              <a:latin typeface="Arial" pitchFamily="34" charset="0"/>
            </a:endParaRPr>
          </a:p>
        </p:txBody>
      </p:sp>
      <p:sp>
        <p:nvSpPr>
          <p:cNvPr id="3" name="Прямоугольник 2"/>
          <p:cNvSpPr/>
          <p:nvPr/>
        </p:nvSpPr>
        <p:spPr>
          <a:xfrm>
            <a:off x="18680" y="5733256"/>
            <a:ext cx="9139319" cy="954107"/>
          </a:xfrm>
          <a:prstGeom prst="rect">
            <a:avLst/>
          </a:prstGeom>
        </p:spPr>
        <p:txBody>
          <a:bodyPr wrap="square">
            <a:spAutoFit/>
          </a:bodyPr>
          <a:lstStyle/>
          <a:p>
            <a:pPr lvl="0" algn="just" eaLnBrk="0" fontAlgn="base" hangingPunct="0">
              <a:spcBef>
                <a:spcPct val="0"/>
              </a:spcBef>
              <a:spcAft>
                <a:spcPct val="0"/>
              </a:spcAft>
            </a:pPr>
            <a:r>
              <a:rPr lang="ru-RU"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17 января </a:t>
            </a:r>
            <a:r>
              <a:rPr lang="ru-RU" sz="1400" dirty="0" smtClean="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1807 </a:t>
            </a:r>
            <a:r>
              <a:rPr lang="ru-RU"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года  Ф. Ф. Ушаков получил  желанную отставку (</a:t>
            </a:r>
            <a:r>
              <a:rPr lang="ru-RU" sz="1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абшит</a:t>
            </a:r>
            <a:r>
              <a:rPr lang="ru-RU"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с правом ношения  мундира и годовым жалованием в 2000 рублей. В  одном из сопроводительных документов говорилось, что «крестьян за  ним, состоит мужского  полу 40 душ», доставшихся по наследству. Находились они на </a:t>
            </a:r>
            <a:r>
              <a:rPr lang="ru-RU" sz="1400" dirty="0" err="1">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Ярославщине</a:t>
            </a:r>
            <a:r>
              <a:rPr lang="ru-RU" sz="1400"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 в Романовском уезде, неподалеку от Волги, где прошло его детство до поступления на учебу в столичный Морской корпус.</a:t>
            </a:r>
            <a:endParaRPr lang="ru-RU" sz="1400" dirty="0">
              <a:solidFill>
                <a:prstClr val="black"/>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18680" y="20290"/>
            <a:ext cx="4212901" cy="1077218"/>
          </a:xfrm>
          <a:prstGeom prst="rect">
            <a:avLst/>
          </a:prstGeom>
        </p:spPr>
        <p:txBody>
          <a:bodyPr wrap="square">
            <a:spAutoFit/>
          </a:bodyPr>
          <a:lstStyle/>
          <a:p>
            <a:pPr lvl="0" algn="just" eaLnBrk="0" fontAlgn="base" hangingPunct="0">
              <a:spcBef>
                <a:spcPct val="0"/>
              </a:spcBef>
              <a:spcAft>
                <a:spcPct val="0"/>
              </a:spcAft>
            </a:pPr>
            <a:r>
              <a:rPr lang="ru-RU" sz="1600" b="1" i="1" dirty="0">
                <a:solidFill>
                  <a:prstClr val="black"/>
                </a:solidFill>
                <a:latin typeface="Times New Roman" pitchFamily="18" charset="0"/>
                <a:ea typeface="Times New Roman" pitchFamily="18" charset="0"/>
                <a:cs typeface="Times New Roman" pitchFamily="18" charset="0"/>
              </a:rPr>
              <a:t>На этом месте находился дом, в котором с 1804 по 1807 год жил великий русский флотоводец адмирал Фёдор Фёдорович Ушаков.</a:t>
            </a:r>
            <a:endParaRPr lang="ru-RU" sz="1600" b="1" dirty="0">
              <a:solidFill>
                <a:prstClr val="black"/>
              </a:solidFill>
              <a:latin typeface="Arial" pitchFamily="34" charset="0"/>
            </a:endParaRPr>
          </a:p>
        </p:txBody>
      </p:sp>
      <p:pic>
        <p:nvPicPr>
          <p:cNvPr id="7"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9884" y="93194"/>
            <a:ext cx="792088" cy="79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rc_mi" descr="http://cs625229.vk.me/v625229795/21597/3vSPrWLgNf4.jpg"/>
          <p:cNvPicPr/>
          <p:nvPr/>
        </p:nvPicPr>
        <p:blipFill>
          <a:blip r:embed="rId2"/>
          <a:srcRect/>
          <a:stretch>
            <a:fillRect/>
          </a:stretch>
        </p:blipFill>
        <p:spPr bwMode="auto">
          <a:xfrm>
            <a:off x="251520" y="116632"/>
            <a:ext cx="8712968" cy="5760640"/>
          </a:xfrm>
          <a:prstGeom prst="rect">
            <a:avLst/>
          </a:prstGeom>
          <a:ln>
            <a:noFill/>
          </a:ln>
          <a:effectLst>
            <a:softEdge rad="112500"/>
          </a:effectLst>
        </p:spPr>
      </p:pic>
      <p:sp>
        <p:nvSpPr>
          <p:cNvPr id="43009" name="Rectangle 1"/>
          <p:cNvSpPr>
            <a:spLocks noChangeArrowheads="1"/>
          </p:cNvSpPr>
          <p:nvPr/>
        </p:nvSpPr>
        <p:spPr bwMode="auto">
          <a:xfrm>
            <a:off x="323528" y="5877272"/>
            <a:ext cx="8568952"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Памятный знак на месте усадьбы где жил последние годы Ф.Ф. Ушаков.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Деревня</a:t>
            </a:r>
            <a:r>
              <a:rPr kumimoji="0" 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Алексеевка</a:t>
            </a:r>
            <a:r>
              <a:rPr kumimoji="0" 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Темниковский</a:t>
            </a:r>
            <a:r>
              <a:rPr kumimoji="0" 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р-н, </a:t>
            </a:r>
            <a:r>
              <a:rPr kumimoji="0" 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Республика</a:t>
            </a:r>
            <a:r>
              <a:rPr kumimoji="0" 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 </a:t>
            </a:r>
            <a:r>
              <a:rPr kumimoji="0" lang="en-US" b="1" i="0" u="none" strike="noStrike" cap="none" normalizeH="0" baseline="0" dirty="0" err="1"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Мордовия</a:t>
            </a:r>
            <a:r>
              <a:rPr kumimoji="0" lang="en-US" b="1" i="0" u="none" strike="noStrike" cap="none" normalizeH="0" baseline="0" dirty="0" smtClean="0">
                <a:ln>
                  <a:noFill/>
                </a:ln>
                <a:solidFill>
                  <a:schemeClr val="tx1"/>
                </a:solidFill>
                <a:effectLst/>
                <a:latin typeface="Times New Roman" panose="02020603050405020304" pitchFamily="18" charset="0"/>
                <a:ea typeface="Times New Roman" pitchFamily="18" charset="0"/>
                <a:cs typeface="Times New Roman" panose="02020603050405020304" pitchFamily="18" charset="0"/>
              </a:rPr>
              <a:t>.</a:t>
            </a:r>
            <a:endParaRPr kumimoji="0" lang="en-US"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pic>
        <p:nvPicPr>
          <p:cNvPr id="5"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9884" y="93194"/>
            <a:ext cx="792088" cy="79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rc_mi" descr="https://mw2.google.com/mw-panoramio/photos/medium/59393432.jpg"/>
          <p:cNvPicPr/>
          <p:nvPr/>
        </p:nvPicPr>
        <p:blipFill>
          <a:blip r:embed="rId2"/>
          <a:srcRect/>
          <a:stretch>
            <a:fillRect/>
          </a:stretch>
        </p:blipFill>
        <p:spPr bwMode="auto">
          <a:xfrm>
            <a:off x="179512" y="116632"/>
            <a:ext cx="8640960" cy="5241194"/>
          </a:xfrm>
          <a:prstGeom prst="rect">
            <a:avLst/>
          </a:prstGeom>
          <a:ln>
            <a:noFill/>
          </a:ln>
          <a:effectLst>
            <a:outerShdw blurRad="292100" dist="139700" dir="2700000" algn="tl" rotWithShape="0">
              <a:srgbClr val="333333">
                <a:alpha val="65000"/>
              </a:srgbClr>
            </a:outerShdw>
          </a:effectLst>
        </p:spPr>
      </p:pic>
      <p:sp>
        <p:nvSpPr>
          <p:cNvPr id="44033" name="Rectangle 1"/>
          <p:cNvSpPr>
            <a:spLocks noChangeArrowheads="1"/>
          </p:cNvSpPr>
          <p:nvPr/>
        </p:nvSpPr>
        <p:spPr bwMode="auto">
          <a:xfrm>
            <a:off x="713794" y="5589240"/>
            <a:ext cx="7572396"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b="1" i="1"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Расположена в трех километрах от </a:t>
            </a:r>
            <a:r>
              <a:rPr kumimoji="0" lang="ru-RU" b="1" i="1" u="none" strike="noStrike" cap="none" normalizeH="0" baseline="0" dirty="0" err="1" smtClean="0">
                <a:ln>
                  <a:noFill/>
                </a:ln>
                <a:solidFill>
                  <a:srgbClr val="0070C0"/>
                </a:solidFill>
                <a:effectLst/>
                <a:latin typeface="Times New Roman" pitchFamily="18" charset="0"/>
                <a:ea typeface="Times New Roman" pitchFamily="18" charset="0"/>
                <a:cs typeface="Times New Roman" pitchFamily="18" charset="0"/>
              </a:rPr>
              <a:t>Темникова</a:t>
            </a:r>
            <a:r>
              <a:rPr kumimoji="0" lang="ru-RU" b="1" i="1"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 на противоположной стороне реки Мокши, на взгорье у самой кромки </a:t>
            </a:r>
            <a:r>
              <a:rPr kumimoji="0" lang="ru-RU" b="1" i="1" u="none" strike="noStrike" cap="none" normalizeH="0" baseline="0" dirty="0" err="1" smtClean="0">
                <a:ln>
                  <a:noFill/>
                </a:ln>
                <a:solidFill>
                  <a:srgbClr val="0070C0"/>
                </a:solidFill>
                <a:effectLst/>
                <a:latin typeface="Times New Roman" pitchFamily="18" charset="0"/>
                <a:ea typeface="Times New Roman" pitchFamily="18" charset="0"/>
                <a:cs typeface="Times New Roman" pitchFamily="18" charset="0"/>
              </a:rPr>
              <a:t>Санаксарского</a:t>
            </a:r>
            <a:r>
              <a:rPr kumimoji="0" lang="ru-RU" b="1" i="1"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 леса.</a:t>
            </a:r>
            <a:endParaRPr kumimoji="0" lang="ru-RU" b="1" i="0" u="none" strike="noStrike" cap="none" normalizeH="0" baseline="0" dirty="0" smtClean="0">
              <a:ln>
                <a:noFill/>
              </a:ln>
              <a:solidFill>
                <a:srgbClr val="0070C0"/>
              </a:solidFill>
              <a:effectLst/>
              <a:latin typeface="Arial" pitchFamily="34" charset="0"/>
            </a:endParaRPr>
          </a:p>
        </p:txBody>
      </p:sp>
      <p:pic>
        <p:nvPicPr>
          <p:cNvPr id="5"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6190" y="6032701"/>
            <a:ext cx="792088" cy="79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28596" y="0"/>
            <a:ext cx="4057680" cy="642918"/>
          </a:xfrm>
        </p:spPr>
        <p:txBody>
          <a:bodyPr/>
          <a:lstStyle/>
          <a:p>
            <a:r>
              <a:rPr lang="ru-RU"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Экспозиции музея</a:t>
            </a:r>
            <a:endParaRPr lang="ru-RU"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Рисунок 3" descr="DSC01022.JPG">
            <a:hlinkClick r:id="rId3" action="ppaction://hlinksldjump"/>
          </p:cNvPr>
          <p:cNvPicPr>
            <a:picLocks noChangeAspect="1"/>
          </p:cNvPicPr>
          <p:nvPr/>
        </p:nvPicPr>
        <p:blipFill>
          <a:blip r:embed="rId4" cstate="print"/>
          <a:srcRect l="25000" t="4166" r="25000" b="4166"/>
          <a:stretch>
            <a:fillRect/>
          </a:stretch>
        </p:blipFill>
        <p:spPr>
          <a:xfrm>
            <a:off x="0" y="714357"/>
            <a:ext cx="1636580" cy="4000528"/>
          </a:xfrm>
          <a:prstGeom prst="rect">
            <a:avLst/>
          </a:prstGeom>
        </p:spPr>
      </p:pic>
      <p:pic>
        <p:nvPicPr>
          <p:cNvPr id="5" name="Рисунок 4" descr="DSC01023.JPG">
            <a:hlinkClick r:id="rId5" action="ppaction://hlinksldjump"/>
          </p:cNvPr>
          <p:cNvPicPr>
            <a:picLocks noChangeAspect="1"/>
          </p:cNvPicPr>
          <p:nvPr/>
        </p:nvPicPr>
        <p:blipFill>
          <a:blip r:embed="rId6" cstate="print"/>
          <a:srcRect l="18055" t="4166" r="30555" b="8333"/>
          <a:stretch>
            <a:fillRect/>
          </a:stretch>
        </p:blipFill>
        <p:spPr>
          <a:xfrm>
            <a:off x="1763688" y="997821"/>
            <a:ext cx="1730671" cy="4000528"/>
          </a:xfrm>
          <a:prstGeom prst="rect">
            <a:avLst/>
          </a:prstGeom>
        </p:spPr>
      </p:pic>
      <p:pic>
        <p:nvPicPr>
          <p:cNvPr id="6" name="Рисунок 5" descr="DSC01049.JPG">
            <a:hlinkClick r:id="rId7" action="ppaction://hlinksldjump"/>
          </p:cNvPr>
          <p:cNvPicPr>
            <a:picLocks noChangeAspect="1"/>
          </p:cNvPicPr>
          <p:nvPr/>
        </p:nvPicPr>
        <p:blipFill>
          <a:blip r:embed="rId8" cstate="print"/>
          <a:srcRect l="26389" t="3125" r="19444"/>
          <a:stretch>
            <a:fillRect/>
          </a:stretch>
        </p:blipFill>
        <p:spPr>
          <a:xfrm>
            <a:off x="3628556" y="1412074"/>
            <a:ext cx="1728192" cy="4000528"/>
          </a:xfrm>
          <a:prstGeom prst="rect">
            <a:avLst/>
          </a:prstGeom>
        </p:spPr>
      </p:pic>
      <p:pic>
        <p:nvPicPr>
          <p:cNvPr id="7" name="Рисунок 6" descr="DSC01055.JPG">
            <a:hlinkClick r:id="rId9" action="ppaction://hlinksldjump"/>
          </p:cNvPr>
          <p:cNvPicPr>
            <a:picLocks noChangeAspect="1"/>
          </p:cNvPicPr>
          <p:nvPr/>
        </p:nvPicPr>
        <p:blipFill>
          <a:blip r:embed="rId10" cstate="print"/>
          <a:srcRect l="30555" t="6250" r="19444" b="7291"/>
          <a:stretch>
            <a:fillRect/>
          </a:stretch>
        </p:blipFill>
        <p:spPr>
          <a:xfrm>
            <a:off x="5520159" y="1753887"/>
            <a:ext cx="1735168" cy="4000528"/>
          </a:xfrm>
          <a:prstGeom prst="rect">
            <a:avLst/>
          </a:prstGeom>
        </p:spPr>
      </p:pic>
      <p:pic>
        <p:nvPicPr>
          <p:cNvPr id="9" name="Рисунок 8" descr="DSC01067.JPG">
            <a:hlinkClick r:id="rId11" action="ppaction://hlinksldjump"/>
          </p:cNvPr>
          <p:cNvPicPr>
            <a:picLocks noChangeAspect="1"/>
          </p:cNvPicPr>
          <p:nvPr/>
        </p:nvPicPr>
        <p:blipFill>
          <a:blip r:embed="rId12" cstate="print"/>
          <a:srcRect l="19444" t="5208" r="31944" b="5208"/>
          <a:stretch>
            <a:fillRect/>
          </a:stretch>
        </p:blipFill>
        <p:spPr>
          <a:xfrm>
            <a:off x="7414334" y="2276871"/>
            <a:ext cx="1643075" cy="4037268"/>
          </a:xfrm>
          <a:prstGeom prst="rect">
            <a:avLst/>
          </a:prstGeom>
        </p:spPr>
      </p:pic>
      <p:sp>
        <p:nvSpPr>
          <p:cNvPr id="2" name="TextBox 1"/>
          <p:cNvSpPr txBox="1"/>
          <p:nvPr/>
        </p:nvSpPr>
        <p:spPr>
          <a:xfrm>
            <a:off x="0" y="4714885"/>
            <a:ext cx="1636580" cy="523220"/>
          </a:xfrm>
          <a:prstGeom prst="rect">
            <a:avLst/>
          </a:prstGeom>
          <a:noFill/>
        </p:spPr>
        <p:txBody>
          <a:bodyPr wrap="square" rtlCol="0">
            <a:spAutoFit/>
          </a:bodyPr>
          <a:lstStyle/>
          <a:p>
            <a:pPr algn="ctr"/>
            <a:r>
              <a:rPr lang="ru-RU" sz="1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РОДНАЯ </a:t>
            </a:r>
          </a:p>
          <a:p>
            <a:pPr algn="ctr"/>
            <a:r>
              <a:rPr lang="ru-RU" sz="1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СТОРОНА</a:t>
            </a:r>
            <a:endParaRPr lang="ru-RU" sz="1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TextBox 9"/>
          <p:cNvSpPr txBox="1"/>
          <p:nvPr/>
        </p:nvSpPr>
        <p:spPr>
          <a:xfrm>
            <a:off x="1753415" y="4999436"/>
            <a:ext cx="1740943" cy="307777"/>
          </a:xfrm>
          <a:prstGeom prst="rect">
            <a:avLst/>
          </a:prstGeom>
          <a:noFill/>
        </p:spPr>
        <p:txBody>
          <a:bodyPr wrap="square" rtlCol="0">
            <a:spAutoFit/>
          </a:bodyPr>
          <a:lstStyle/>
          <a:p>
            <a:pPr algn="ctr"/>
            <a:r>
              <a:rPr lang="ru-RU" sz="1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ГОДЫ УЧЕБЫ</a:t>
            </a:r>
            <a:endParaRPr lang="ru-RU" sz="1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1" name="TextBox 10"/>
          <p:cNvSpPr txBox="1"/>
          <p:nvPr/>
        </p:nvSpPr>
        <p:spPr>
          <a:xfrm>
            <a:off x="3615805" y="5412602"/>
            <a:ext cx="1740943" cy="523220"/>
          </a:xfrm>
          <a:prstGeom prst="rect">
            <a:avLst/>
          </a:prstGeom>
          <a:noFill/>
        </p:spPr>
        <p:txBody>
          <a:bodyPr wrap="square" rtlCol="0">
            <a:spAutoFit/>
          </a:bodyPr>
          <a:lstStyle/>
          <a:p>
            <a:pPr algn="ctr"/>
            <a:r>
              <a:rPr lang="ru-RU" sz="1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МОРСКИЕ </a:t>
            </a:r>
          </a:p>
          <a:p>
            <a:pPr algn="ctr"/>
            <a:r>
              <a:rPr lang="ru-RU" sz="1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СРАЖЕНИЯ</a:t>
            </a:r>
            <a:endParaRPr lang="ru-RU" sz="1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2" name="TextBox 11"/>
          <p:cNvSpPr txBox="1"/>
          <p:nvPr/>
        </p:nvSpPr>
        <p:spPr>
          <a:xfrm>
            <a:off x="5514384" y="5754415"/>
            <a:ext cx="1740943" cy="523220"/>
          </a:xfrm>
          <a:prstGeom prst="rect">
            <a:avLst/>
          </a:prstGeom>
          <a:noFill/>
        </p:spPr>
        <p:txBody>
          <a:bodyPr wrap="square" rtlCol="0">
            <a:spAutoFit/>
          </a:bodyPr>
          <a:lstStyle/>
          <a:p>
            <a:pPr algn="ctr"/>
            <a:r>
              <a:rPr lang="ru-RU" sz="1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ПОСЛЕДНИЕ ГОДЫ</a:t>
            </a:r>
            <a:endParaRPr lang="ru-RU" sz="1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TextBox 12"/>
          <p:cNvSpPr txBox="1"/>
          <p:nvPr/>
        </p:nvSpPr>
        <p:spPr>
          <a:xfrm>
            <a:off x="7365399" y="6314139"/>
            <a:ext cx="1740943" cy="523220"/>
          </a:xfrm>
          <a:prstGeom prst="rect">
            <a:avLst/>
          </a:prstGeom>
          <a:noFill/>
        </p:spPr>
        <p:txBody>
          <a:bodyPr wrap="square" rtlCol="0">
            <a:spAutoFit/>
          </a:bodyPr>
          <a:lstStyle/>
          <a:p>
            <a:pPr algn="ctr"/>
            <a:r>
              <a:rPr lang="ru-RU" sz="1400" b="1" dirty="0" smtClean="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 ИМЕНЕМ УШАКОВА</a:t>
            </a:r>
            <a:endParaRPr lang="ru-RU" sz="14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Содержимое 2"/>
          <p:cNvSpPr>
            <a:spLocks noGrp="1"/>
          </p:cNvSpPr>
          <p:nvPr>
            <p:ph idx="1"/>
          </p:nvPr>
        </p:nvSpPr>
        <p:spPr>
          <a:xfrm>
            <a:off x="89756" y="872716"/>
            <a:ext cx="8964488" cy="5112568"/>
          </a:xfrm>
        </p:spPr>
        <p:txBody>
          <a:bodyPr>
            <a:normAutofit/>
          </a:bodyPr>
          <a:lstStyle/>
          <a:p>
            <a:pPr marL="0" indent="0" algn="ctr">
              <a:buNone/>
            </a:pPr>
            <a:r>
              <a:rPr lang="ru-RU" sz="1800" b="1" dirty="0" smtClean="0">
                <a:solidFill>
                  <a:schemeClr val="bg1"/>
                </a:solidFill>
                <a:latin typeface="Times New Roman" panose="02020603050405020304" pitchFamily="18" charset="0"/>
                <a:cs typeface="Times New Roman" panose="02020603050405020304" pitchFamily="18" charset="0"/>
              </a:rPr>
              <a:t>В последние годы жизни в имении Ф. Ф. Ушаков посвятил себя молитве и широкой благотворительной деятельности. Согласно сообщению иеромонаха </a:t>
            </a:r>
            <a:r>
              <a:rPr lang="ru-RU" sz="1800" b="1" dirty="0" err="1" smtClean="0">
                <a:solidFill>
                  <a:schemeClr val="bg1"/>
                </a:solidFill>
                <a:latin typeface="Times New Roman" panose="02020603050405020304" pitchFamily="18" charset="0"/>
                <a:cs typeface="Times New Roman" panose="02020603050405020304" pitchFamily="18" charset="0"/>
              </a:rPr>
              <a:t>Нафанаила</a:t>
            </a:r>
            <a:r>
              <a:rPr lang="ru-RU" sz="1800" b="1" dirty="0" smtClean="0">
                <a:solidFill>
                  <a:schemeClr val="bg1"/>
                </a:solidFill>
                <a:latin typeface="Times New Roman" panose="02020603050405020304" pitchFamily="18" charset="0"/>
                <a:cs typeface="Times New Roman" panose="02020603050405020304" pitchFamily="18" charset="0"/>
              </a:rPr>
              <a:t> архиепископу Тамбовскому Афанасию:</a:t>
            </a:r>
          </a:p>
          <a:p>
            <a:pPr marL="0" indent="0" algn="ctr">
              <a:buNone/>
            </a:pPr>
            <a:r>
              <a:rPr lang="ru-RU" sz="1800" b="1" dirty="0" smtClean="0">
                <a:solidFill>
                  <a:schemeClr val="bg1"/>
                </a:solidFill>
                <a:latin typeface="Times New Roman" panose="02020603050405020304" pitchFamily="18" charset="0"/>
                <a:cs typeface="Times New Roman" panose="02020603050405020304" pitchFamily="18" charset="0"/>
              </a:rPr>
              <a:t>«Оный адмирал Ушаков… и знаменитый благотворитель </a:t>
            </a:r>
            <a:r>
              <a:rPr lang="ru-RU" sz="1800" b="1" dirty="0" err="1" smtClean="0">
                <a:solidFill>
                  <a:schemeClr val="bg1"/>
                </a:solidFill>
                <a:latin typeface="Times New Roman" panose="02020603050405020304" pitchFamily="18" charset="0"/>
                <a:cs typeface="Times New Roman" panose="02020603050405020304" pitchFamily="18" charset="0"/>
              </a:rPr>
              <a:t>Санаксарской</a:t>
            </a:r>
            <a:r>
              <a:rPr lang="ru-RU" sz="1800" b="1" dirty="0" smtClean="0">
                <a:solidFill>
                  <a:schemeClr val="bg1"/>
                </a:solidFill>
                <a:latin typeface="Times New Roman" panose="02020603050405020304" pitchFamily="18" charset="0"/>
                <a:cs typeface="Times New Roman" panose="02020603050405020304" pitchFamily="18" charset="0"/>
              </a:rPr>
              <a:t> обители по прибытии своём из Санкт-Петербурга около восьми лет вёл жизнь уединённую в собственном своём доме, в своей деревне Алексеевке, расстояние от монастыря через лес версты три, который по воскресным и праздничным дням приезжал для </a:t>
            </a:r>
            <a:r>
              <a:rPr lang="ru-RU" sz="1800" b="1" dirty="0" err="1" smtClean="0">
                <a:solidFill>
                  <a:schemeClr val="bg1"/>
                </a:solidFill>
                <a:latin typeface="Times New Roman" panose="02020603050405020304" pitchFamily="18" charset="0"/>
                <a:cs typeface="Times New Roman" panose="02020603050405020304" pitchFamily="18" charset="0"/>
              </a:rPr>
              <a:t>богомоления</a:t>
            </a:r>
            <a:r>
              <a:rPr lang="ru-RU" sz="1800" b="1" dirty="0" smtClean="0">
                <a:solidFill>
                  <a:schemeClr val="bg1"/>
                </a:solidFill>
                <a:latin typeface="Times New Roman" panose="02020603050405020304" pitchFamily="18" charset="0"/>
                <a:cs typeface="Times New Roman" panose="02020603050405020304" pitchFamily="18" charset="0"/>
              </a:rPr>
              <a:t> в монастырь к служителям божьим во всякое время, а в великий пост живал в монастыре в келье для своего посещения… по целой </a:t>
            </a:r>
            <a:r>
              <a:rPr lang="ru-RU" sz="1800" b="1" dirty="0" err="1" smtClean="0">
                <a:solidFill>
                  <a:schemeClr val="bg1"/>
                </a:solidFill>
                <a:latin typeface="Times New Roman" panose="02020603050405020304" pitchFamily="18" charset="0"/>
                <a:cs typeface="Times New Roman" panose="02020603050405020304" pitchFamily="18" charset="0"/>
              </a:rPr>
              <a:t>седьмице</a:t>
            </a:r>
            <a:r>
              <a:rPr lang="ru-RU" sz="1800" b="1" dirty="0" smtClean="0">
                <a:solidFill>
                  <a:schemeClr val="bg1"/>
                </a:solidFill>
                <a:latin typeface="Times New Roman" panose="02020603050405020304" pitchFamily="18" charset="0"/>
                <a:cs typeface="Times New Roman" panose="02020603050405020304" pitchFamily="18" charset="0"/>
              </a:rPr>
              <a:t> и всякую продолжительную службу с братией в церкви выстаивал неукоснительно, слушая благоговейно. В послушаниях же в монастырских ни в каких не обращался, но по временам жертвовал от усердия своего значительным благотворением, тем же бедным и нищим творил всегдашние милостивые подаяния в </a:t>
            </a:r>
            <a:r>
              <a:rPr lang="ru-RU" sz="1800" b="1" dirty="0" err="1" smtClean="0">
                <a:solidFill>
                  <a:schemeClr val="bg1"/>
                </a:solidFill>
                <a:latin typeface="Times New Roman" panose="02020603050405020304" pitchFamily="18" charset="0"/>
                <a:cs typeface="Times New Roman" panose="02020603050405020304" pitchFamily="18" charset="0"/>
              </a:rPr>
              <a:t>всепомощи</a:t>
            </a:r>
            <a:r>
              <a:rPr lang="ru-RU" sz="1800" b="1" dirty="0" smtClean="0">
                <a:solidFill>
                  <a:schemeClr val="bg1"/>
                </a:solidFill>
                <a:latin typeface="Times New Roman" panose="02020603050405020304" pitchFamily="18" charset="0"/>
                <a:cs typeface="Times New Roman" panose="02020603050405020304" pitchFamily="18" charset="0"/>
              </a:rPr>
              <a:t>. В честь и память благодетельного имени своего сделал в обитель в Соборную церковь дорогие сосуды, важное Евангелие и дорогой парчи одежды на престол и на жертвенник. Препровождал остатки дней своих крайне воздержанно и окончил жизнь свою, как следует истинному христианину и верному сыну святой церкви».</a:t>
            </a:r>
          </a:p>
          <a:p>
            <a:pPr marL="0" indent="0" algn="just"/>
            <a:endParaRPr lang="ru-RU" sz="1800" b="1" dirty="0">
              <a:solidFill>
                <a:schemeClr val="bg1"/>
              </a:solidFill>
              <a:latin typeface="Times New Roman" panose="02020603050405020304" pitchFamily="18" charset="0"/>
              <a:cs typeface="Times New Roman" panose="02020603050405020304" pitchFamily="18" charset="0"/>
            </a:endParaRPr>
          </a:p>
        </p:txBody>
      </p:sp>
      <p:pic>
        <p:nvPicPr>
          <p:cNvPr id="4"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95114" y="5877272"/>
            <a:ext cx="792088" cy="79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323190" y="60762"/>
            <a:ext cx="2820809" cy="4770537"/>
          </a:xfrm>
          <a:prstGeom prst="rect">
            <a:avLst/>
          </a:prstGeom>
        </p:spPr>
        <p:txBody>
          <a:bodyPr wrap="square">
            <a:spAutoFit/>
          </a:bodyPr>
          <a:lstStyle/>
          <a:p>
            <a:pPr algn="just">
              <a:buNone/>
            </a:pPr>
            <a:r>
              <a:rPr lang="ru-RU" sz="1600" dirty="0">
                <a:latin typeface="Times New Roman" panose="02020603050405020304" pitchFamily="18" charset="0"/>
                <a:cs typeface="Times New Roman" panose="02020603050405020304" pitchFamily="18" charset="0"/>
              </a:rPr>
              <a:t>На берегу реки Мокши сидел старый человек в морском мундире. Последние предосенние </a:t>
            </a:r>
            <a:r>
              <a:rPr lang="ru-RU" sz="1600" dirty="0" err="1">
                <a:latin typeface="Times New Roman" panose="02020603050405020304" pitchFamily="18" charset="0"/>
                <a:cs typeface="Times New Roman" panose="02020603050405020304" pitchFamily="18" charset="0"/>
              </a:rPr>
              <a:t>прозрачнокрылые</a:t>
            </a:r>
            <a:r>
              <a:rPr lang="ru-RU" sz="1600" dirty="0">
                <a:latin typeface="Times New Roman" panose="02020603050405020304" pitchFamily="18" charset="0"/>
                <a:cs typeface="Times New Roman" panose="02020603050405020304" pitchFamily="18" charset="0"/>
              </a:rPr>
              <a:t> стрекозы трепетали над ним, некоторые садились на потертые эполеты, передыхали и вспархивали, когда человек изредка шевелился. Ему было душно, он расслаблял рукой уже давно расстегнутый воротник и, глубоко вздохнув, замирал, вглядывался слезящимися глазами в ладошки небольших волн, похлопывающих речку. Что виделось ему в этом мелководье? </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09" y="20782"/>
            <a:ext cx="6272482" cy="4704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ямоугольник 4"/>
          <p:cNvSpPr/>
          <p:nvPr/>
        </p:nvSpPr>
        <p:spPr>
          <a:xfrm>
            <a:off x="50709" y="4795897"/>
            <a:ext cx="6331041" cy="2062103"/>
          </a:xfrm>
          <a:prstGeom prst="rect">
            <a:avLst/>
          </a:prstGeom>
        </p:spPr>
        <p:txBody>
          <a:bodyPr wrap="square">
            <a:spAutoFit/>
          </a:bodyPr>
          <a:lstStyle/>
          <a:p>
            <a:pPr lvl="0" algn="just"/>
            <a:r>
              <a:rPr lang="ru-RU" sz="1600" dirty="0">
                <a:solidFill>
                  <a:prstClr val="black"/>
                </a:solidFill>
                <a:latin typeface="Times New Roman" panose="02020603050405020304" pitchFamily="18" charset="0"/>
                <a:cs typeface="Times New Roman" panose="02020603050405020304" pitchFamily="18" charset="0"/>
              </a:rPr>
              <a:t>Что прозревал он сквозь наплывавшую влагу? О чем думал он? Может быть, и ни о чем. До недавнего времени он еще знал, что одержал великие победы, что сумел вырваться из плена старых теорий и открыл новые законы морского боя, что создал не одну непобедимую эскадру, воспитал немало славных командиров и экипажей боевых кораблей. Сейчас же все это казалось ему миражем, призрачной стрекозой, трепетавшей над плечом; небольшое движение — и нет ничего, все исчезло в мареве летнего зноя.</a:t>
            </a:r>
          </a:p>
        </p:txBody>
      </p:sp>
      <p:pic>
        <p:nvPicPr>
          <p:cNvPr id="6"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28384" y="5818244"/>
            <a:ext cx="792088" cy="792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17004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79512" y="5089531"/>
            <a:ext cx="8784976" cy="1768469"/>
          </a:xfrm>
        </p:spPr>
        <p:txBody>
          <a:bodyPr>
            <a:normAutofit fontScale="62500" lnSpcReduction="20000"/>
          </a:bodyPr>
          <a:lstStyle/>
          <a:p>
            <a:pPr marL="0" indent="0" algn="just">
              <a:buNone/>
            </a:pPr>
            <a:r>
              <a:rPr lang="ru-RU" dirty="0" smtClean="0">
                <a:latin typeface="Times New Roman" panose="02020603050405020304" pitchFamily="18" charset="0"/>
                <a:cs typeface="Times New Roman" panose="02020603050405020304" pitchFamily="18" charset="0"/>
              </a:rPr>
              <a:t>Местом «тихой» жизни он избрал </a:t>
            </a:r>
            <a:r>
              <a:rPr lang="ru-RU" dirty="0" err="1" smtClean="0">
                <a:latin typeface="Times New Roman" panose="02020603050405020304" pitchFamily="18" charset="0"/>
                <a:cs typeface="Times New Roman" panose="02020603050405020304" pitchFamily="18" charset="0"/>
              </a:rPr>
              <a:t>Темниковскую</a:t>
            </a:r>
            <a:r>
              <a:rPr lang="ru-RU" dirty="0" smtClean="0">
                <a:latin typeface="Times New Roman" panose="02020603050405020304" pitchFamily="18" charset="0"/>
                <a:cs typeface="Times New Roman" panose="02020603050405020304" pitchFamily="18" charset="0"/>
              </a:rPr>
              <a:t> губернию. Вероятность такого выбора  объясняется тем, что  по близости находился </a:t>
            </a:r>
            <a:r>
              <a:rPr lang="ru-RU" dirty="0" err="1" smtClean="0">
                <a:latin typeface="Times New Roman" panose="02020603050405020304" pitchFamily="18" charset="0"/>
                <a:cs typeface="Times New Roman" panose="02020603050405020304" pitchFamily="18" charset="0"/>
              </a:rPr>
              <a:t>Санаксарский</a:t>
            </a:r>
            <a:r>
              <a:rPr lang="ru-RU" dirty="0" smtClean="0">
                <a:latin typeface="Times New Roman" panose="02020603050405020304" pitchFamily="18" charset="0"/>
                <a:cs typeface="Times New Roman" panose="02020603050405020304" pitchFamily="18" charset="0"/>
              </a:rPr>
              <a:t> монастырь, возрожденный стараниями давно усопшего И.И. Ушакова, родного дяди адмирала, о котором он хранил светлую память.</a:t>
            </a:r>
          </a:p>
          <a:p>
            <a:pPr marL="0" indent="0" algn="just">
              <a:buNone/>
            </a:pPr>
            <a:r>
              <a:rPr lang="ru-RU" dirty="0" smtClean="0">
                <a:latin typeface="Times New Roman" panose="02020603050405020304" pitchFamily="18" charset="0"/>
                <a:cs typeface="Times New Roman" panose="02020603050405020304" pitchFamily="18" charset="0"/>
              </a:rPr>
              <a:t>«…Алексеевка, расстоянием от монастыря через лес три версты…». По воскресным дням и церковным праздникам он приезжал туда на богослужения, а в великий пост даже жил там – в представляемой ему монастырской келье. </a:t>
            </a:r>
          </a:p>
          <a:p>
            <a:pPr algn="just"/>
            <a:endParaRPr lang="ru-RU" dirty="0"/>
          </a:p>
        </p:txBody>
      </p:sp>
      <p:pic>
        <p:nvPicPr>
          <p:cNvPr id="4" name="Рисунок 3"/>
          <p:cNvPicPr/>
          <p:nvPr/>
        </p:nvPicPr>
        <p:blipFill>
          <a:blip r:embed="rId2"/>
          <a:srcRect/>
          <a:stretch>
            <a:fillRect/>
          </a:stretch>
        </p:blipFill>
        <p:spPr bwMode="auto">
          <a:xfrm>
            <a:off x="785786" y="0"/>
            <a:ext cx="7746654" cy="5085184"/>
          </a:xfrm>
          <a:prstGeom prst="rect">
            <a:avLst/>
          </a:prstGeom>
          <a:ln>
            <a:noFill/>
          </a:ln>
          <a:effectLst>
            <a:softEdge rad="112500"/>
          </a:effectLst>
        </p:spPr>
      </p:pic>
      <p:pic>
        <p:nvPicPr>
          <p:cNvPr id="5"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35630" y="93194"/>
            <a:ext cx="792088" cy="79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44008" y="0"/>
            <a:ext cx="4392488" cy="6715148"/>
          </a:xfrm>
        </p:spPr>
        <p:txBody>
          <a:bodyPr>
            <a:normAutofit fontScale="47500" lnSpcReduction="20000"/>
          </a:bodyPr>
          <a:lstStyle/>
          <a:p>
            <a:pPr marL="0" indent="0" algn="just">
              <a:buNone/>
            </a:pPr>
            <a:r>
              <a:rPr lang="ru-RU" sz="3400" dirty="0" smtClean="0">
                <a:latin typeface="Times New Roman" panose="02020603050405020304" pitchFamily="18" charset="0"/>
                <a:cs typeface="Times New Roman" panose="02020603050405020304" pitchFamily="18" charset="0"/>
              </a:rPr>
              <a:t>        Когда наполеоновские полчища вторглись в Россию, русские люди встали на защиту своей Родины. Формировались новые полки, создавались внутренние ополчения. В июле 1812 г. состоялись выборы начальника  внутреннего ополчения Тамбовской губернии. Было выставлено восемь кандидатур. Из 312 выборщиков 291 отдали свой голос за кандидатуру Ф.Ф. Ушакова. </a:t>
            </a:r>
          </a:p>
          <a:p>
            <a:pPr marL="0" indent="0" algn="just">
              <a:buNone/>
            </a:pPr>
            <a:r>
              <a:rPr lang="ru-RU" sz="3400" dirty="0" smtClean="0">
                <a:latin typeface="Times New Roman" panose="02020603050405020304" pitchFamily="18" charset="0"/>
                <a:cs typeface="Times New Roman" panose="02020603050405020304" pitchFamily="18" charset="0"/>
              </a:rPr>
              <a:t>        «Представляем для избрания в губернские начальники внутреннего ополчения господина адмирала и разных орденов кавалера Федора Федоровича Ушакова, известного всем по отличным деяниям, храбрости и долговременной службе».</a:t>
            </a:r>
          </a:p>
          <a:p>
            <a:pPr marL="0" indent="0" algn="just">
              <a:buNone/>
            </a:pPr>
            <a:r>
              <a:rPr lang="ru-RU" sz="3400" dirty="0" smtClean="0">
                <a:latin typeface="Times New Roman" panose="02020603050405020304" pitchFamily="18" charset="0"/>
                <a:cs typeface="Times New Roman" panose="02020603050405020304" pitchFamily="18" charset="0"/>
              </a:rPr>
              <a:t>         Но он не смог принять пост начальника ополчения по состоянию здоровья. Сохранился подлинник письма адмирала с благодарностью за избрание и невозможности из-за болезни принять этот почётный пост.</a:t>
            </a:r>
          </a:p>
          <a:p>
            <a:pPr marL="0" indent="0" algn="just">
              <a:buNone/>
            </a:pPr>
            <a:r>
              <a:rPr lang="ru-RU" sz="3400" dirty="0" smtClean="0">
                <a:latin typeface="Times New Roman" panose="02020603050405020304" pitchFamily="18" charset="0"/>
                <a:cs typeface="Times New Roman" panose="02020603050405020304" pitchFamily="18" charset="0"/>
              </a:rPr>
              <a:t>         «За избрание меня губернским начальником над новым внутренним ополчением по Тамбовской губернии, за </a:t>
            </a:r>
            <a:r>
              <a:rPr lang="ru-RU" sz="3400" dirty="0" err="1" smtClean="0">
                <a:latin typeface="Times New Roman" panose="02020603050405020304" pitchFamily="18" charset="0"/>
                <a:cs typeface="Times New Roman" panose="02020603050405020304" pitchFamily="18" charset="0"/>
              </a:rPr>
              <a:t>благослонное</a:t>
            </a:r>
            <a:r>
              <a:rPr lang="ru-RU" sz="3400" dirty="0" smtClean="0">
                <a:latin typeface="Times New Roman" panose="02020603050405020304" pitchFamily="18" charset="0"/>
                <a:cs typeface="Times New Roman" panose="02020603050405020304" pitchFamily="18" charset="0"/>
              </a:rPr>
              <a:t> доброе обо мне мнение и за честь, сделанную приношу всепокорнейшую мою благодарность.</a:t>
            </a:r>
          </a:p>
          <a:p>
            <a:pPr marL="0" indent="0" algn="just">
              <a:buNone/>
            </a:pPr>
            <a:r>
              <a:rPr lang="ru-RU" sz="3400" dirty="0" smtClean="0">
                <a:latin typeface="Times New Roman" panose="02020603050405020304" pitchFamily="18" charset="0"/>
                <a:cs typeface="Times New Roman" panose="02020603050405020304" pitchFamily="18" charset="0"/>
              </a:rPr>
              <a:t>          С отличным усердием и рвением желал бы я принять на себя сию должность и служить Отечеству, но с крайним сожалением за болезнью и великой слабостью здоровью принять ее на себя и исполнить никак не в состоянии и не смогу…»</a:t>
            </a:r>
          </a:p>
          <a:p>
            <a:pPr marL="0" indent="0" algn="just"/>
            <a:endParaRPr lang="ru-RU" dirty="0">
              <a:latin typeface="Times New Roman" panose="02020603050405020304" pitchFamily="18" charset="0"/>
              <a:cs typeface="Times New Roman" panose="02020603050405020304" pitchFamily="18" charset="0"/>
            </a:endParaRPr>
          </a:p>
        </p:txBody>
      </p:sp>
      <p:pic>
        <p:nvPicPr>
          <p:cNvPr id="4" name="Рисунок 3"/>
          <p:cNvPicPr/>
          <p:nvPr/>
        </p:nvPicPr>
        <p:blipFill>
          <a:blip r:embed="rId2"/>
          <a:srcRect/>
          <a:stretch>
            <a:fillRect/>
          </a:stretch>
        </p:blipFill>
        <p:spPr bwMode="auto">
          <a:xfrm>
            <a:off x="107504" y="260648"/>
            <a:ext cx="4392488" cy="6120680"/>
          </a:xfrm>
          <a:prstGeom prst="rect">
            <a:avLst/>
          </a:prstGeom>
          <a:ln>
            <a:noFill/>
          </a:ln>
          <a:effectLst>
            <a:outerShdw blurRad="190500" algn="tl" rotWithShape="0">
              <a:srgbClr val="000000">
                <a:alpha val="70000"/>
              </a:srgbClr>
            </a:outerShdw>
          </a:effectLst>
        </p:spPr>
      </p:pic>
      <p:pic>
        <p:nvPicPr>
          <p:cNvPr id="5"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4408" y="6073593"/>
            <a:ext cx="792088" cy="79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5518159"/>
            <a:ext cx="8229600" cy="1339841"/>
          </a:xfrm>
        </p:spPr>
        <p:txBody>
          <a:bodyPr>
            <a:normAutofit fontScale="85000" lnSpcReduction="10000"/>
          </a:bodyPr>
          <a:lstStyle/>
          <a:p>
            <a:pPr marL="0" indent="0" algn="ctr">
              <a:buNone/>
            </a:pPr>
            <a:r>
              <a:rPr lang="ru-RU" b="1" dirty="0" smtClean="0">
                <a:latin typeface="Times New Roman" panose="02020603050405020304" pitchFamily="18" charset="0"/>
                <a:cs typeface="Times New Roman" panose="02020603050405020304" pitchFamily="18" charset="0"/>
              </a:rPr>
              <a:t>Незадолго до похода Наполеона в 1812 году в Россию, когда стали сгущаться над ней тучи войны, Ф.Ф. Ушаков говорил эти слова. Это были пророческие слова.</a:t>
            </a:r>
          </a:p>
          <a:p>
            <a:endParaRPr lang="ru-RU" dirty="0"/>
          </a:p>
        </p:txBody>
      </p:sp>
      <p:pic>
        <p:nvPicPr>
          <p:cNvPr id="4" name="Рисунок 3"/>
          <p:cNvPicPr/>
          <p:nvPr/>
        </p:nvPicPr>
        <p:blipFill>
          <a:blip r:embed="rId2"/>
          <a:srcRect/>
          <a:stretch>
            <a:fillRect/>
          </a:stretch>
        </p:blipFill>
        <p:spPr bwMode="auto">
          <a:xfrm>
            <a:off x="251520" y="116632"/>
            <a:ext cx="8640960" cy="5328592"/>
          </a:xfrm>
          <a:prstGeom prst="rect">
            <a:avLst/>
          </a:prstGeom>
          <a:noFill/>
          <a:ln w="9525">
            <a:noFill/>
            <a:miter lim="800000"/>
            <a:headEnd/>
            <a:tailEnd/>
          </a:ln>
        </p:spPr>
      </p:pic>
      <p:pic>
        <p:nvPicPr>
          <p:cNvPr id="5"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9884" y="116632"/>
            <a:ext cx="792088" cy="79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p:nvPr/>
        </p:nvPicPr>
        <p:blipFill>
          <a:blip r:embed="rId2"/>
          <a:srcRect/>
          <a:stretch>
            <a:fillRect/>
          </a:stretch>
        </p:blipFill>
        <p:spPr bwMode="auto">
          <a:xfrm>
            <a:off x="4597474" y="337440"/>
            <a:ext cx="4580907" cy="3356992"/>
          </a:xfrm>
          <a:prstGeom prst="rect">
            <a:avLst/>
          </a:prstGeom>
          <a:noFill/>
          <a:ln w="9525">
            <a:noFill/>
            <a:miter lim="800000"/>
            <a:headEnd/>
            <a:tailEnd/>
          </a:ln>
        </p:spPr>
      </p:pic>
      <p:sp>
        <p:nvSpPr>
          <p:cNvPr id="5" name="Прямоугольник 4"/>
          <p:cNvSpPr/>
          <p:nvPr/>
        </p:nvSpPr>
        <p:spPr>
          <a:xfrm>
            <a:off x="4677624" y="3662541"/>
            <a:ext cx="4427984" cy="369332"/>
          </a:xfrm>
          <a:prstGeom prst="rect">
            <a:avLst/>
          </a:prstGeom>
        </p:spPr>
        <p:txBody>
          <a:bodyPr wrap="square">
            <a:spAutoFit/>
          </a:bodyPr>
          <a:lstStyle/>
          <a:p>
            <a:pPr marL="342900" lvl="0" indent="-342900"/>
            <a:r>
              <a:rPr lang="ru-RU" b="1" kern="0" dirty="0" err="1">
                <a:solidFill>
                  <a:srgbClr val="002060"/>
                </a:solidFill>
                <a:effectLst>
                  <a:outerShdw blurRad="38100" dist="38100" dir="2700000" algn="tl">
                    <a:srgbClr val="000000">
                      <a:alpha val="43137"/>
                    </a:srgbClr>
                  </a:outerShdw>
                </a:effectLst>
              </a:rPr>
              <a:t>Темниковский</a:t>
            </a:r>
            <a:r>
              <a:rPr lang="ru-RU" b="1" kern="0" dirty="0">
                <a:solidFill>
                  <a:srgbClr val="002060"/>
                </a:solidFill>
                <a:effectLst>
                  <a:outerShdw blurRad="38100" dist="38100" dir="2700000" algn="tl">
                    <a:srgbClr val="000000">
                      <a:alpha val="43137"/>
                    </a:srgbClr>
                  </a:outerShdw>
                </a:effectLst>
              </a:rPr>
              <a:t> краеведческий музей</a:t>
            </a:r>
            <a:endParaRPr lang="ru-RU" kern="0" dirty="0">
              <a:solidFill>
                <a:srgbClr val="002060"/>
              </a:solidFill>
              <a:effectLst>
                <a:outerShdw blurRad="38100" dist="38100" dir="2700000" algn="tl">
                  <a:srgbClr val="000000">
                    <a:alpha val="43137"/>
                  </a:srgbClr>
                </a:outerShdw>
              </a:effectLst>
            </a:endParaRPr>
          </a:p>
        </p:txBody>
      </p:sp>
      <p:sp>
        <p:nvSpPr>
          <p:cNvPr id="7" name="Прямоугольник 6"/>
          <p:cNvSpPr/>
          <p:nvPr/>
        </p:nvSpPr>
        <p:spPr>
          <a:xfrm>
            <a:off x="-17813" y="0"/>
            <a:ext cx="4572000" cy="4031873"/>
          </a:xfrm>
          <a:prstGeom prst="rect">
            <a:avLst/>
          </a:prstGeom>
        </p:spPr>
        <p:txBody>
          <a:bodyPr>
            <a:spAutoFit/>
          </a:bodyPr>
          <a:lstStyle/>
          <a:p>
            <a:pPr algn="just"/>
            <a:r>
              <a:rPr lang="ru-RU" sz="1600" dirty="0">
                <a:latin typeface="Times New Roman" panose="02020603050405020304" pitchFamily="18" charset="0"/>
                <a:cs typeface="Times New Roman" panose="02020603050405020304" pitchFamily="18" charset="0"/>
              </a:rPr>
              <a:t>Одна из экспозиций музея посвящена Ф.Ф. Ушакову. У входа в музей на высоком постаменте установлен бронзовый бюст Ушакова, а на фасаде надпись: «В этом здании во время Отечественной войны 1812 г. адмирал Ф.Ф. Ушаков на свои средства содержал госпиталь для раненых и больных воинов, участников сражений»</a:t>
            </a:r>
          </a:p>
          <a:p>
            <a:pPr algn="just"/>
            <a:r>
              <a:rPr lang="ru-RU" sz="1600" dirty="0">
                <a:latin typeface="Times New Roman" panose="02020603050405020304" pitchFamily="18" charset="0"/>
                <a:cs typeface="Times New Roman" panose="02020603050405020304" pitchFamily="18" charset="0"/>
              </a:rPr>
              <a:t>Болезнь и слабость здоровья не дали возможность адмиралу принять деятельное участие в борьбе с </a:t>
            </a:r>
            <a:r>
              <a:rPr lang="ru-RU" sz="1600" dirty="0" err="1">
                <a:latin typeface="Times New Roman" panose="02020603050405020304" pitchFamily="18" charset="0"/>
                <a:cs typeface="Times New Roman" panose="02020603050405020304" pitchFamily="18" charset="0"/>
              </a:rPr>
              <a:t>Наполоном</a:t>
            </a:r>
            <a:r>
              <a:rPr lang="ru-RU" sz="1600" dirty="0">
                <a:latin typeface="Times New Roman" panose="02020603050405020304" pitchFamily="18" charset="0"/>
                <a:cs typeface="Times New Roman" panose="02020603050405020304" pitchFamily="18" charset="0"/>
              </a:rPr>
              <a:t> или возглавить внутреннее ополчение Тамбовской губернии. Но всем, чем он мог, помогал всенародной борьбе с врагом. </a:t>
            </a:r>
          </a:p>
          <a:p>
            <a:pPr algn="just"/>
            <a:r>
              <a:rPr lang="ru-RU" sz="1600" dirty="0">
                <a:latin typeface="Times New Roman" panose="02020603050405020304" pitchFamily="18" charset="0"/>
                <a:cs typeface="Times New Roman" panose="02020603050405020304" pitchFamily="18" charset="0"/>
              </a:rPr>
              <a:t>Он внес 2000 рублей на формирование 1-го Тамбовского полка. На свои сбережения организовал и содержал в </a:t>
            </a:r>
            <a:r>
              <a:rPr lang="ru-RU" sz="1600" dirty="0" err="1">
                <a:latin typeface="Times New Roman" panose="02020603050405020304" pitchFamily="18" charset="0"/>
                <a:cs typeface="Times New Roman" panose="02020603050405020304" pitchFamily="18" charset="0"/>
              </a:rPr>
              <a:t>Темникове</a:t>
            </a:r>
            <a:r>
              <a:rPr lang="ru-RU" sz="1600" dirty="0">
                <a:latin typeface="Times New Roman" panose="02020603050405020304" pitchFamily="18" charset="0"/>
                <a:cs typeface="Times New Roman" panose="02020603050405020304" pitchFamily="18" charset="0"/>
              </a:rPr>
              <a:t> госпиталь на 60 коек для больных и раненых солдат.</a:t>
            </a:r>
          </a:p>
        </p:txBody>
      </p:sp>
      <p:sp>
        <p:nvSpPr>
          <p:cNvPr id="8" name="Прямоугольник 7"/>
          <p:cNvSpPr/>
          <p:nvPr/>
        </p:nvSpPr>
        <p:spPr>
          <a:xfrm>
            <a:off x="-40053" y="4065407"/>
            <a:ext cx="9161813" cy="2800767"/>
          </a:xfrm>
          <a:prstGeom prst="rect">
            <a:avLst/>
          </a:prstGeom>
        </p:spPr>
        <p:txBody>
          <a:bodyPr wrap="square">
            <a:spAutoFit/>
          </a:bodyPr>
          <a:lstStyle/>
          <a:p>
            <a:pPr lvl="0" algn="just"/>
            <a:r>
              <a:rPr lang="ru-RU" sz="1600" kern="0" dirty="0">
                <a:solidFill>
                  <a:sysClr val="windowText" lastClr="000000"/>
                </a:solidFill>
                <a:latin typeface="Times New Roman" panose="02020603050405020304" pitchFamily="18" charset="0"/>
                <a:cs typeface="Times New Roman" panose="02020603050405020304" pitchFamily="18" charset="0"/>
              </a:rPr>
              <a:t>Еще в 1803 году Ушаков внес в Санкт-Петербургский опекунский совет 20 тыс. рублей. Всю эту сумму с причитающимися на нее процентами в 1813 году он передал в пользу разоренных войной. В своем письме о пожертвовании этих денег в помощь пострадавшим от неприятеля в Отечественную войну 1812 года адмирал писал:</a:t>
            </a:r>
          </a:p>
          <a:p>
            <a:pPr lvl="0" algn="just"/>
            <a:r>
              <a:rPr lang="ru-RU" sz="1600" b="1" i="1" kern="0" dirty="0">
                <a:solidFill>
                  <a:sysClr val="windowText" lastClr="000000"/>
                </a:solidFill>
                <a:latin typeface="Times New Roman" panose="02020603050405020304" pitchFamily="18" charset="0"/>
                <a:cs typeface="Times New Roman" panose="02020603050405020304" pitchFamily="18" charset="0"/>
              </a:rPr>
              <a:t>«…На вспомоществование ближним страждущим от разорения злобствующего врага, последовавшем при нынешней настоящей войне истреб­лением жилищ и ограбленных всех их имуществ, бедствующим и странствую­щим, не имея жилища, одежды и пропитания Прошу покорнейше все следующие мне по оному из опекунского совета сохранной казны деньги, капитальную сумму и с процентами за все прошедшие время истребовав, принять в ваше ведение и распоряжение по узаконению и в нынешнее же настоящее сумму употребить их в пользу разоренных, страждущих от </a:t>
            </a:r>
            <a:r>
              <a:rPr lang="ru-RU" sz="1600" b="1" i="1" kern="0" dirty="0" err="1">
                <a:solidFill>
                  <a:sysClr val="windowText" lastClr="000000"/>
                </a:solidFill>
                <a:latin typeface="Times New Roman" panose="02020603050405020304" pitchFamily="18" charset="0"/>
                <a:cs typeface="Times New Roman" panose="02020603050405020304" pitchFamily="18" charset="0"/>
              </a:rPr>
              <a:t>неимущества</a:t>
            </a:r>
            <a:r>
              <a:rPr lang="ru-RU" sz="1600" b="1" i="1" kern="0" dirty="0">
                <a:solidFill>
                  <a:sysClr val="windowText" lastClr="000000"/>
                </a:solidFill>
                <a:latin typeface="Times New Roman" panose="02020603050405020304" pitchFamily="18" charset="0"/>
                <a:cs typeface="Times New Roman" panose="02020603050405020304" pitchFamily="18" charset="0"/>
              </a:rPr>
              <a:t> бедных людей…»</a:t>
            </a:r>
          </a:p>
        </p:txBody>
      </p:sp>
      <p:pic>
        <p:nvPicPr>
          <p:cNvPr id="6"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94358" y="49851"/>
            <a:ext cx="792088" cy="79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5229200"/>
            <a:ext cx="8229600" cy="1628800"/>
          </a:xfrm>
        </p:spPr>
        <p:txBody>
          <a:bodyPr>
            <a:normAutofit fontScale="77500" lnSpcReduction="20000"/>
          </a:bodyPr>
          <a:lstStyle/>
          <a:p>
            <a:pPr marL="0" indent="0" algn="just">
              <a:buNone/>
            </a:pPr>
            <a:r>
              <a:rPr lang="ru-RU" sz="2300" dirty="0" smtClean="0">
                <a:latin typeface="Times New Roman" panose="02020603050405020304" pitchFamily="18" charset="0"/>
                <a:cs typeface="Times New Roman" panose="02020603050405020304" pitchFamily="18" charset="0"/>
              </a:rPr>
              <a:t>Своими наследниками Ф.Ф. Ушаков объявил детей покойного младшего брата надворного советника И.Ф. Ушакова – племянника мичмана Николая, гардемарина Фёдора и племянницу-девицу Павлу, передав им еще при жизни принадлежащие ему деревни в Ярославской  и Новгородской губерниях, в которых насчитывалось 138 крестьянских семей, приобретенных по купчим крепостям. Все это оговорено в завещании.</a:t>
            </a:r>
          </a:p>
          <a:p>
            <a:endParaRPr lang="ru-RU" dirty="0"/>
          </a:p>
        </p:txBody>
      </p:sp>
      <p:pic>
        <p:nvPicPr>
          <p:cNvPr id="4" name="Рисунок 3" descr="C:\Documents and Settings\Use1\Local Settings\Temporary Internet Files\Content.Word\DSC01055.jpg"/>
          <p:cNvPicPr/>
          <p:nvPr/>
        </p:nvPicPr>
        <p:blipFill>
          <a:blip r:embed="rId2"/>
          <a:srcRect/>
          <a:stretch>
            <a:fillRect/>
          </a:stretch>
        </p:blipFill>
        <p:spPr bwMode="auto">
          <a:xfrm>
            <a:off x="1214349" y="27364"/>
            <a:ext cx="6744242" cy="4851087"/>
          </a:xfrm>
          <a:prstGeom prst="rect">
            <a:avLst/>
          </a:prstGeom>
          <a:ln>
            <a:noFill/>
          </a:ln>
          <a:effectLst>
            <a:outerShdw blurRad="292100" dist="139700" dir="2700000" algn="tl" rotWithShape="0">
              <a:srgbClr val="333333">
                <a:alpha val="65000"/>
              </a:srgbClr>
            </a:outerShdw>
          </a:effectLst>
        </p:spPr>
      </p:pic>
      <p:sp>
        <p:nvSpPr>
          <p:cNvPr id="5" name="Прямоугольник 4"/>
          <p:cNvSpPr/>
          <p:nvPr/>
        </p:nvSpPr>
        <p:spPr>
          <a:xfrm>
            <a:off x="586950" y="4878452"/>
            <a:ext cx="7999040" cy="369332"/>
          </a:xfrm>
          <a:prstGeom prst="rect">
            <a:avLst/>
          </a:prstGeom>
        </p:spPr>
        <p:txBody>
          <a:bodyPr wrap="square">
            <a:spAutoFit/>
          </a:bodyPr>
          <a:lstStyle/>
          <a:p>
            <a:pPr marL="342900" lvl="0" indent="-342900" algn="ctr"/>
            <a:r>
              <a:rPr lang="ru-RU" b="1" i="1" kern="0" dirty="0">
                <a:solidFill>
                  <a:srgbClr val="002060"/>
                </a:solidFill>
              </a:rPr>
              <a:t>Завещание Ф.Ф. Ушакова</a:t>
            </a:r>
          </a:p>
        </p:txBody>
      </p:sp>
      <p:pic>
        <p:nvPicPr>
          <p:cNvPr id="6"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0728" y="53464"/>
            <a:ext cx="792088" cy="79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сканирование000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948" t="2478" r="8988" b="9429"/>
          <a:stretch/>
        </p:blipFill>
        <p:spPr bwMode="auto">
          <a:xfrm rot="5400000">
            <a:off x="1817250" y="-1073102"/>
            <a:ext cx="5221469" cy="77768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5536" y="5445224"/>
            <a:ext cx="8064896" cy="1200329"/>
          </a:xfrm>
          <a:prstGeom prst="rect">
            <a:avLst/>
          </a:prstGeom>
          <a:noFill/>
        </p:spPr>
        <p:txBody>
          <a:bodyPr wrap="square" rtlCol="0">
            <a:spAutoFit/>
          </a:bodyPr>
          <a:lstStyle/>
          <a:p>
            <a:pPr algn="ctr"/>
            <a:r>
              <a:rPr lang="ru-RU" b="1" dirty="0" smtClean="0">
                <a:solidFill>
                  <a:srgbClr val="002060"/>
                </a:solidFill>
                <a:latin typeface="Times New Roman" panose="02020603050405020304" pitchFamily="18" charset="0"/>
                <a:cs typeface="Times New Roman" panose="02020603050405020304" pitchFamily="18" charset="0"/>
              </a:rPr>
              <a:t>Ушел из жизни непобедимый адмирал так же тихо, как и появился на свет. Не сразу эта весть облетела Россию, потому как только два издания поведали об этом соотечественникам. Среди них была заметка автора из Пензы, помещенная в «Русском вестнике» 30 октября 1817 года.</a:t>
            </a:r>
            <a:endParaRPr lang="ru-RU" b="1" dirty="0">
              <a:solidFill>
                <a:srgbClr val="002060"/>
              </a:solidFill>
              <a:latin typeface="Times New Roman" panose="02020603050405020304" pitchFamily="18" charset="0"/>
              <a:cs typeface="Times New Roman" panose="02020603050405020304" pitchFamily="18" charset="0"/>
            </a:endParaRPr>
          </a:p>
        </p:txBody>
      </p:sp>
      <p:pic>
        <p:nvPicPr>
          <p:cNvPr id="5"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09884" y="93194"/>
            <a:ext cx="792088" cy="792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6825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6014442" cy="4517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133508" y="116632"/>
            <a:ext cx="3010492" cy="4524315"/>
          </a:xfrm>
          <a:prstGeom prst="rect">
            <a:avLst/>
          </a:prstGeom>
          <a:noFill/>
        </p:spPr>
        <p:txBody>
          <a:bodyPr wrap="square" rtlCol="0">
            <a:spAutoFit/>
          </a:bodyPr>
          <a:lstStyle/>
          <a:p>
            <a:pPr algn="just"/>
            <a:r>
              <a:rPr lang="ru-RU" dirty="0" smtClean="0">
                <a:latin typeface="Times New Roman" panose="02020603050405020304" pitchFamily="18" charset="0"/>
                <a:cs typeface="Times New Roman" panose="02020603050405020304" pitchFamily="18" charset="0"/>
              </a:rPr>
              <a:t>Через несколько лет племянником Фёдором Ивановичем на могиле был поставлен скромный памятник, на котором сейчас можно прочесть:</a:t>
            </a:r>
          </a:p>
          <a:p>
            <a:pPr algn="just"/>
            <a:r>
              <a:rPr lang="ru-RU" b="1" i="1" dirty="0" smtClean="0">
                <a:latin typeface="Times New Roman" panose="02020603050405020304" pitchFamily="18" charset="0"/>
                <a:cs typeface="Times New Roman" panose="02020603050405020304" pitchFamily="18" charset="0"/>
              </a:rPr>
              <a:t>«Здесь покоится прах Его Высокопревосходительства и </a:t>
            </a:r>
            <a:r>
              <a:rPr lang="ru-RU" b="1" i="1" dirty="0" err="1" smtClean="0">
                <a:latin typeface="Times New Roman" panose="02020603050405020304" pitchFamily="18" charset="0"/>
                <a:cs typeface="Times New Roman" panose="02020603050405020304" pitchFamily="18" charset="0"/>
              </a:rPr>
              <a:t>высокопочтенного</a:t>
            </a:r>
            <a:r>
              <a:rPr lang="ru-RU" b="1" i="1" dirty="0" smtClean="0">
                <a:latin typeface="Times New Roman" panose="02020603050405020304" pitchFamily="18" charset="0"/>
                <a:cs typeface="Times New Roman" panose="02020603050405020304" pitchFamily="18" charset="0"/>
              </a:rPr>
              <a:t> боярина флота, адмирала и разных российских и иностранных кавалеров Ф.Ф. Ушакова, скончавшегося 1817 года, сентября 4 дня, на 74 году от рождения»</a:t>
            </a:r>
            <a:endParaRPr lang="ru-RU" b="1" i="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61159" y="4667999"/>
            <a:ext cx="8928992" cy="1200329"/>
          </a:xfrm>
          <a:prstGeom prst="rect">
            <a:avLst/>
          </a:prstGeom>
          <a:noFill/>
        </p:spPr>
        <p:txBody>
          <a:bodyPr wrap="square" rtlCol="0">
            <a:spAutoFit/>
          </a:bodyPr>
          <a:lstStyle/>
          <a:p>
            <a:pPr algn="just"/>
            <a:r>
              <a:rPr lang="ru-RU" dirty="0" smtClean="0">
                <a:latin typeface="Times New Roman" panose="02020603050405020304" pitchFamily="18" charset="0"/>
                <a:cs typeface="Times New Roman" panose="02020603050405020304" pitchFamily="18" charset="0"/>
              </a:rPr>
              <a:t>На могиле в 1953 году великого русского флотоводца адмирала Ф.Ф. Ушакова были обновлены надмогильные сооружения. Работы выполнены по проекту архитектора Воробьёва и </a:t>
            </a:r>
            <a:r>
              <a:rPr lang="ru-RU" dirty="0" err="1" smtClean="0">
                <a:latin typeface="Times New Roman" panose="02020603050405020304" pitchFamily="18" charset="0"/>
                <a:cs typeface="Times New Roman" panose="02020603050405020304" pitchFamily="18" charset="0"/>
              </a:rPr>
              <a:t>Сидоровской</a:t>
            </a:r>
            <a:r>
              <a:rPr lang="ru-RU" dirty="0" smtClean="0">
                <a:latin typeface="Times New Roman" panose="02020603050405020304" pitchFamily="18" charset="0"/>
                <a:cs typeface="Times New Roman" panose="02020603050405020304" pitchFamily="18" charset="0"/>
              </a:rPr>
              <a:t>. В своём проекте они сохранили памятник, поставленные еще в 20-х годах 19 века племянником адмирала капитан-лейтенантом Ф.И. Ушаковым.</a:t>
            </a:r>
            <a:endParaRPr lang="ru-RU" dirty="0">
              <a:latin typeface="Times New Roman" panose="02020603050405020304" pitchFamily="18" charset="0"/>
              <a:cs typeface="Times New Roman" panose="02020603050405020304" pitchFamily="18" charset="0"/>
            </a:endParaRPr>
          </a:p>
        </p:txBody>
      </p:sp>
      <p:pic>
        <p:nvPicPr>
          <p:cNvPr id="7"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94326" y="5904101"/>
            <a:ext cx="792088" cy="792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40078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a:stretch>
            <a:fillRect/>
          </a:stretch>
        </p:blipFill>
        <p:spPr bwMode="auto">
          <a:xfrm>
            <a:off x="0" y="0"/>
            <a:ext cx="4979987" cy="6858000"/>
          </a:xfrm>
          <a:prstGeom prst="rect">
            <a:avLst/>
          </a:prstGeom>
          <a:noFill/>
          <a:ln w="9525">
            <a:noFill/>
            <a:miter lim="800000"/>
            <a:headEnd/>
            <a:tailEnd/>
          </a:ln>
          <a:effectLst/>
        </p:spPr>
      </p:pic>
      <p:sp>
        <p:nvSpPr>
          <p:cNvPr id="4" name="TextBox 3"/>
          <p:cNvSpPr txBox="1"/>
          <p:nvPr/>
        </p:nvSpPr>
        <p:spPr>
          <a:xfrm>
            <a:off x="5199079" y="4293096"/>
            <a:ext cx="3744416" cy="2246769"/>
          </a:xfrm>
          <a:prstGeom prst="rect">
            <a:avLst/>
          </a:prstGeom>
          <a:noFill/>
        </p:spPr>
        <p:txBody>
          <a:bodyPr wrap="square" rtlCol="0">
            <a:spAutoFit/>
          </a:bodyPr>
          <a:lstStyle/>
          <a:p>
            <a:pPr algn="just"/>
            <a:r>
              <a:rPr lang="ru-RU" sz="1400" b="1" dirty="0" smtClean="0">
                <a:latin typeface="Times New Roman" panose="02020603050405020304" pitchFamily="18" charset="0"/>
                <a:cs typeface="Times New Roman" panose="02020603050405020304" pitchFamily="18" charset="0"/>
              </a:rPr>
              <a:t>6 августа 2006 года в Саранске Святейшим Патриархом Московским и всея Руси Алексием </a:t>
            </a:r>
            <a:r>
              <a:rPr lang="en-US" sz="1400" b="1" dirty="0" smtClean="0">
                <a:latin typeface="Times New Roman" panose="02020603050405020304" pitchFamily="18" charset="0"/>
                <a:cs typeface="Times New Roman" panose="02020603050405020304" pitchFamily="18" charset="0"/>
              </a:rPr>
              <a:t>Ii</a:t>
            </a:r>
            <a:r>
              <a:rPr lang="ru-RU" sz="1400" b="1" dirty="0" smtClean="0">
                <a:latin typeface="Times New Roman" panose="02020603050405020304" pitchFamily="18" charset="0"/>
                <a:cs typeface="Times New Roman" panose="02020603050405020304" pitchFamily="18" charset="0"/>
              </a:rPr>
              <a:t>освящен Свято-</a:t>
            </a:r>
            <a:r>
              <a:rPr lang="ru-RU" sz="1400" b="1" dirty="0" err="1" smtClean="0">
                <a:latin typeface="Times New Roman" panose="02020603050405020304" pitchFamily="18" charset="0"/>
                <a:cs typeface="Times New Roman" panose="02020603050405020304" pitchFamily="18" charset="0"/>
              </a:rPr>
              <a:t>Феодоровский</a:t>
            </a:r>
            <a:r>
              <a:rPr lang="ru-RU" sz="1400" b="1" dirty="0" smtClean="0">
                <a:latin typeface="Times New Roman" panose="02020603050405020304" pitchFamily="18" charset="0"/>
                <a:cs typeface="Times New Roman" panose="02020603050405020304" pitchFamily="18" charset="0"/>
              </a:rPr>
              <a:t> кафедральный собор – первый собор во имя святого праведного воина Фёдора Ушакова.</a:t>
            </a:r>
          </a:p>
          <a:p>
            <a:pPr algn="just"/>
            <a:endParaRPr lang="ru-RU" sz="1400" b="1" dirty="0">
              <a:latin typeface="Times New Roman" panose="02020603050405020304" pitchFamily="18" charset="0"/>
              <a:cs typeface="Times New Roman" panose="02020603050405020304" pitchFamily="18" charset="0"/>
            </a:endParaRPr>
          </a:p>
          <a:p>
            <a:pPr algn="just"/>
            <a:r>
              <a:rPr lang="ru-RU" sz="1400" b="1" dirty="0" smtClean="0">
                <a:latin typeface="Times New Roman" panose="02020603050405020304" pitchFamily="18" charset="0"/>
                <a:cs typeface="Times New Roman" panose="02020603050405020304" pitchFamily="18" charset="0"/>
              </a:rPr>
              <a:t>В настоящее время в собор перенесена рака с мощами праведного воина Фёдора Ушакова.</a:t>
            </a:r>
            <a:endParaRPr lang="ru-RU" sz="1400" b="1"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4979987" y="-13019"/>
            <a:ext cx="4164013" cy="4185761"/>
          </a:xfrm>
          <a:prstGeom prst="rect">
            <a:avLst/>
          </a:prstGeom>
        </p:spPr>
        <p:txBody>
          <a:bodyPr wrap="square">
            <a:spAutoFit/>
          </a:bodyPr>
          <a:lstStyle/>
          <a:p>
            <a:pPr algn="just"/>
            <a:r>
              <a:rPr lang="ru-RU" sz="1400" dirty="0">
                <a:latin typeface="Times New Roman" panose="02020603050405020304" pitchFamily="18" charset="0"/>
                <a:cs typeface="Times New Roman" panose="02020603050405020304" pitchFamily="18" charset="0"/>
              </a:rPr>
              <a:t>Деятельность адмирала Ф.Ф. Ушакова оставила глубокий след в истории развития морского могущества русского государства, и он по справедливости должен был занять подобающее место в ряду исторических лиц нашего Отечества. </a:t>
            </a:r>
            <a:endParaRPr lang="ru-RU" sz="1400" dirty="0" smtClean="0">
              <a:latin typeface="Times New Roman" panose="02020603050405020304" pitchFamily="18" charset="0"/>
              <a:cs typeface="Times New Roman" panose="02020603050405020304" pitchFamily="18" charset="0"/>
            </a:endParaRPr>
          </a:p>
          <a:p>
            <a:endParaRPr lang="ru-RU" sz="1400" dirty="0">
              <a:latin typeface="Times New Roman" panose="02020603050405020304" pitchFamily="18" charset="0"/>
              <a:cs typeface="Times New Roman" panose="02020603050405020304" pitchFamily="18" charset="0"/>
            </a:endParaRPr>
          </a:p>
          <a:p>
            <a:pPr algn="ctr"/>
            <a:r>
              <a:rPr lang="ru-RU" sz="1400" b="1" u="sng" dirty="0" smtClean="0">
                <a:solidFill>
                  <a:srgbClr val="002060"/>
                </a:solidFill>
                <a:latin typeface="Times New Roman" panose="02020603050405020304" pitchFamily="18" charset="0"/>
                <a:cs typeface="Times New Roman" panose="02020603050405020304" pitchFamily="18" charset="0"/>
              </a:rPr>
              <a:t>30 </a:t>
            </a:r>
            <a:r>
              <a:rPr lang="ru-RU" sz="1400" b="1" u="sng" dirty="0">
                <a:solidFill>
                  <a:srgbClr val="002060"/>
                </a:solidFill>
                <a:latin typeface="Times New Roman" panose="02020603050405020304" pitchFamily="18" charset="0"/>
                <a:cs typeface="Times New Roman" panose="02020603050405020304" pitchFamily="18" charset="0"/>
              </a:rPr>
              <a:t>ноября 2000 г. </a:t>
            </a:r>
            <a:r>
              <a:rPr lang="ru-RU" sz="1400" b="1" u="sng" dirty="0" smtClean="0">
                <a:solidFill>
                  <a:srgbClr val="002060"/>
                </a:solidFill>
                <a:latin typeface="Times New Roman" panose="02020603050405020304" pitchFamily="18" charset="0"/>
                <a:cs typeface="Times New Roman" panose="02020603050405020304" pitchFamily="18" charset="0"/>
              </a:rPr>
              <a:t> </a:t>
            </a:r>
          </a:p>
          <a:p>
            <a:pPr algn="just"/>
            <a:r>
              <a:rPr lang="ru-RU" sz="1400" b="1" dirty="0" smtClean="0">
                <a:solidFill>
                  <a:srgbClr val="002060"/>
                </a:solidFill>
                <a:latin typeface="Times New Roman" panose="02020603050405020304" pitchFamily="18" charset="0"/>
                <a:cs typeface="Times New Roman" panose="02020603050405020304" pitchFamily="18" charset="0"/>
              </a:rPr>
              <a:t>р</a:t>
            </a:r>
            <a:r>
              <a:rPr lang="ru-RU" sz="1400" dirty="0" smtClean="0">
                <a:latin typeface="Times New Roman" panose="02020603050405020304" pitchFamily="18" charset="0"/>
                <a:cs typeface="Times New Roman" panose="02020603050405020304" pitchFamily="18" charset="0"/>
              </a:rPr>
              <a:t>ешением </a:t>
            </a:r>
            <a:r>
              <a:rPr lang="ru-RU" sz="1400" dirty="0">
                <a:latin typeface="Times New Roman" panose="02020603050405020304" pitchFamily="18" charset="0"/>
                <a:cs typeface="Times New Roman" panose="02020603050405020304" pitchFamily="18" charset="0"/>
              </a:rPr>
              <a:t>Комиссии по канонизации Русской Православной Церкви выдающийся флотоводец Федор Федорович Ушаков причислен к лику </a:t>
            </a:r>
            <a:r>
              <a:rPr lang="ru-RU" sz="1400" dirty="0" err="1">
                <a:latin typeface="Times New Roman" panose="02020603050405020304" pitchFamily="18" charset="0"/>
                <a:cs typeface="Times New Roman" panose="02020603050405020304" pitchFamily="18" charset="0"/>
              </a:rPr>
              <a:t>местночтимых</a:t>
            </a:r>
            <a:r>
              <a:rPr lang="ru-RU" sz="1400" dirty="0">
                <a:latin typeface="Times New Roman" panose="02020603050405020304" pitchFamily="18" charset="0"/>
                <a:cs typeface="Times New Roman" panose="02020603050405020304" pitchFamily="18" charset="0"/>
              </a:rPr>
              <a:t> святых Саранской епархии. </a:t>
            </a:r>
            <a:endParaRPr lang="ru-RU" sz="1400" dirty="0" smtClean="0">
              <a:latin typeface="Times New Roman" panose="02020603050405020304" pitchFamily="18" charset="0"/>
              <a:cs typeface="Times New Roman" panose="02020603050405020304" pitchFamily="18" charset="0"/>
            </a:endParaRPr>
          </a:p>
          <a:p>
            <a:pPr algn="ctr"/>
            <a:r>
              <a:rPr lang="ru-RU" sz="1400" dirty="0" smtClean="0">
                <a:latin typeface="Times New Roman" panose="02020603050405020304" pitchFamily="18" charset="0"/>
                <a:cs typeface="Times New Roman" panose="02020603050405020304" pitchFamily="18" charset="0"/>
              </a:rPr>
              <a:t>Так </a:t>
            </a:r>
            <a:r>
              <a:rPr lang="ru-RU" sz="1400" dirty="0">
                <a:latin typeface="Times New Roman" panose="02020603050405020304" pitchFamily="18" charset="0"/>
                <a:cs typeface="Times New Roman" panose="02020603050405020304" pitchFamily="18" charset="0"/>
              </a:rPr>
              <a:t>русские военные моряки после совершения чина церковного прославления адмирала российского флота благоверного боярина Федора Ушакова обрели своего небесного покровителя. Его ратный путь и морские победы навечно вписаны в скрижали отечественной истории, а преданность службе, вере и Отечеству - пример служения для многих поколений русских воинов.</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DSC01022.JPG"/>
          <p:cNvPicPr>
            <a:picLocks noChangeAspect="1"/>
          </p:cNvPicPr>
          <p:nvPr/>
        </p:nvPicPr>
        <p:blipFill>
          <a:blip r:embed="rId2" cstate="print"/>
          <a:srcRect l="25000" t="4166" r="26389" b="41987"/>
          <a:stretch>
            <a:fillRect/>
          </a:stretch>
        </p:blipFill>
        <p:spPr>
          <a:xfrm>
            <a:off x="0" y="0"/>
            <a:ext cx="4643438" cy="6858000"/>
          </a:xfrm>
          <a:prstGeom prst="rect">
            <a:avLst/>
          </a:prstGeom>
        </p:spPr>
      </p:pic>
      <p:pic>
        <p:nvPicPr>
          <p:cNvPr id="5" name="Рисунок 4" descr="DSC01022.JPG"/>
          <p:cNvPicPr>
            <a:picLocks noChangeAspect="1"/>
          </p:cNvPicPr>
          <p:nvPr/>
        </p:nvPicPr>
        <p:blipFill>
          <a:blip r:embed="rId3" cstate="print"/>
          <a:srcRect l="25000" t="58974" r="25000" b="4166"/>
          <a:stretch>
            <a:fillRect/>
          </a:stretch>
        </p:blipFill>
        <p:spPr>
          <a:xfrm>
            <a:off x="4643438" y="0"/>
            <a:ext cx="4500562" cy="4423627"/>
          </a:xfrm>
          <a:prstGeom prst="rect">
            <a:avLst/>
          </a:prstGeom>
        </p:spPr>
      </p:pic>
      <p:pic>
        <p:nvPicPr>
          <p:cNvPr id="6" name="Рисунок 5" descr="DSC01014.JPG"/>
          <p:cNvPicPr>
            <a:picLocks noChangeAspect="1"/>
          </p:cNvPicPr>
          <p:nvPr/>
        </p:nvPicPr>
        <p:blipFill>
          <a:blip r:embed="rId4" cstate="print"/>
          <a:srcRect b="6061"/>
          <a:stretch>
            <a:fillRect/>
          </a:stretch>
        </p:blipFill>
        <p:spPr>
          <a:xfrm>
            <a:off x="4643438" y="4357694"/>
            <a:ext cx="4500562" cy="2500306"/>
          </a:xfrm>
          <a:prstGeom prst="rect">
            <a:avLst/>
          </a:prstGeom>
        </p:spPr>
      </p:pic>
      <p:pic>
        <p:nvPicPr>
          <p:cNvPr id="8" name="Рисунок 7" descr="DSC01022.JPG">
            <a:hlinkClick r:id="rId5" action="ppaction://hlinksldjump"/>
          </p:cNvPr>
          <p:cNvPicPr>
            <a:picLocks noChangeAspect="1"/>
          </p:cNvPicPr>
          <p:nvPr/>
        </p:nvPicPr>
        <p:blipFill>
          <a:blip r:embed="rId2" cstate="print"/>
          <a:srcRect l="54166" t="13701" r="39103" b="79007"/>
          <a:stretch>
            <a:fillRect/>
          </a:stretch>
        </p:blipFill>
        <p:spPr>
          <a:xfrm>
            <a:off x="2786050" y="1214422"/>
            <a:ext cx="642942" cy="928694"/>
          </a:xfrm>
          <a:prstGeom prst="rect">
            <a:avLst/>
          </a:prstGeom>
        </p:spPr>
      </p:pic>
      <p:pic>
        <p:nvPicPr>
          <p:cNvPr id="7" name="Рисунок 6" descr="DSC01022.JPG">
            <a:hlinkClick r:id="rId5" action="ppaction://hlinksldjump"/>
          </p:cNvPr>
          <p:cNvPicPr>
            <a:picLocks noChangeAspect="1"/>
          </p:cNvPicPr>
          <p:nvPr/>
        </p:nvPicPr>
        <p:blipFill>
          <a:blip r:embed="rId2" cstate="print"/>
          <a:srcRect l="25000" t="9775" r="61539" b="79568"/>
          <a:stretch>
            <a:fillRect/>
          </a:stretch>
        </p:blipFill>
        <p:spPr>
          <a:xfrm>
            <a:off x="0" y="714356"/>
            <a:ext cx="1285852" cy="1357322"/>
          </a:xfrm>
          <a:prstGeom prst="rect">
            <a:avLst/>
          </a:prstGeom>
          <a:ln>
            <a:solidFill>
              <a:schemeClr val="tx1"/>
            </a:solidFill>
          </a:ln>
        </p:spPr>
      </p:pic>
      <p:pic>
        <p:nvPicPr>
          <p:cNvPr id="9" name="Рисунок 8" descr="DSC01022.JPG">
            <a:hlinkClick r:id="rId6" action="ppaction://hlinksldjump"/>
          </p:cNvPr>
          <p:cNvPicPr>
            <a:picLocks noChangeAspect="1"/>
          </p:cNvPicPr>
          <p:nvPr/>
        </p:nvPicPr>
        <p:blipFill>
          <a:blip r:embed="rId2" cstate="print"/>
          <a:srcRect l="52671" t="10336" r="27885" b="75081"/>
          <a:stretch>
            <a:fillRect/>
          </a:stretch>
        </p:blipFill>
        <p:spPr>
          <a:xfrm>
            <a:off x="2643174" y="785794"/>
            <a:ext cx="1857388" cy="1857388"/>
          </a:xfrm>
          <a:prstGeom prst="rect">
            <a:avLst/>
          </a:prstGeom>
          <a:ln>
            <a:solidFill>
              <a:schemeClr val="tx1"/>
            </a:solidFill>
          </a:ln>
        </p:spPr>
      </p:pic>
      <p:pic>
        <p:nvPicPr>
          <p:cNvPr id="10" name="Рисунок 9" descr="DSC01022.JPG">
            <a:hlinkClick r:id="rId7" action="ppaction://hlinksldjump"/>
          </p:cNvPr>
          <p:cNvPicPr>
            <a:picLocks noChangeAspect="1"/>
          </p:cNvPicPr>
          <p:nvPr/>
        </p:nvPicPr>
        <p:blipFill>
          <a:blip r:embed="rId2" cstate="print"/>
          <a:srcRect l="30983" t="27163" r="50320" b="67228"/>
          <a:stretch>
            <a:fillRect/>
          </a:stretch>
        </p:blipFill>
        <p:spPr>
          <a:xfrm>
            <a:off x="571472" y="2928934"/>
            <a:ext cx="1785950" cy="714380"/>
          </a:xfrm>
          <a:prstGeom prst="rect">
            <a:avLst/>
          </a:prstGeom>
          <a:ln>
            <a:solidFill>
              <a:schemeClr val="tx1"/>
            </a:solidFill>
          </a:ln>
        </p:spPr>
      </p:pic>
      <p:pic>
        <p:nvPicPr>
          <p:cNvPr id="11" name="Рисунок 10" descr="DSC01022.JPG">
            <a:hlinkClick r:id="rId7" action="ppaction://hlinksldjump"/>
          </p:cNvPr>
          <p:cNvPicPr>
            <a:picLocks noChangeAspect="1"/>
          </p:cNvPicPr>
          <p:nvPr/>
        </p:nvPicPr>
        <p:blipFill>
          <a:blip r:embed="rId2" cstate="print"/>
          <a:srcRect l="25000" t="32772" r="65278" b="61619"/>
          <a:stretch>
            <a:fillRect/>
          </a:stretch>
        </p:blipFill>
        <p:spPr>
          <a:xfrm>
            <a:off x="0" y="3714752"/>
            <a:ext cx="928662" cy="714380"/>
          </a:xfrm>
          <a:prstGeom prst="rect">
            <a:avLst/>
          </a:prstGeom>
          <a:ln>
            <a:solidFill>
              <a:schemeClr val="tx1"/>
            </a:solidFill>
          </a:ln>
        </p:spPr>
      </p:pic>
      <p:pic>
        <p:nvPicPr>
          <p:cNvPr id="12" name="Рисунок 11" descr="DSC01022.JPG">
            <a:hlinkClick r:id="rId8" action="ppaction://hlinksldjump"/>
          </p:cNvPr>
          <p:cNvPicPr>
            <a:picLocks noChangeAspect="1"/>
          </p:cNvPicPr>
          <p:nvPr/>
        </p:nvPicPr>
        <p:blipFill>
          <a:blip r:embed="rId2" cstate="print"/>
          <a:srcRect l="27991" t="39503" r="66026" b="53766"/>
          <a:stretch>
            <a:fillRect/>
          </a:stretch>
        </p:blipFill>
        <p:spPr>
          <a:xfrm>
            <a:off x="285720" y="4572008"/>
            <a:ext cx="571504" cy="857256"/>
          </a:xfrm>
          <a:prstGeom prst="rect">
            <a:avLst/>
          </a:prstGeom>
          <a:ln>
            <a:solidFill>
              <a:schemeClr val="tx1"/>
            </a:solidFill>
          </a:ln>
        </p:spPr>
      </p:pic>
      <p:pic>
        <p:nvPicPr>
          <p:cNvPr id="13" name="Рисунок 12" descr="DSC01022.JPG">
            <a:hlinkClick r:id="rId9" action="ppaction://hlinksldjump"/>
          </p:cNvPr>
          <p:cNvPicPr>
            <a:picLocks noChangeAspect="1"/>
          </p:cNvPicPr>
          <p:nvPr/>
        </p:nvPicPr>
        <p:blipFill>
          <a:blip r:embed="rId2" cstate="print"/>
          <a:srcRect l="50428" t="35577" r="39850" b="60497"/>
          <a:stretch>
            <a:fillRect/>
          </a:stretch>
        </p:blipFill>
        <p:spPr>
          <a:xfrm>
            <a:off x="2428860" y="4000504"/>
            <a:ext cx="928694" cy="500066"/>
          </a:xfrm>
          <a:prstGeom prst="rect">
            <a:avLst/>
          </a:prstGeom>
          <a:ln>
            <a:solidFill>
              <a:schemeClr val="tx1"/>
            </a:solidFill>
          </a:ln>
        </p:spPr>
      </p:pic>
      <p:pic>
        <p:nvPicPr>
          <p:cNvPr id="14" name="Рисунок 13" descr="DSC01022.JPG">
            <a:hlinkClick r:id="rId10" action="ppaction://hlinksldjump"/>
          </p:cNvPr>
          <p:cNvPicPr>
            <a:picLocks noChangeAspect="1"/>
          </p:cNvPicPr>
          <p:nvPr/>
        </p:nvPicPr>
        <p:blipFill>
          <a:blip r:embed="rId2" cstate="print"/>
          <a:srcRect l="61645" t="47917" r="27137" b="45913"/>
          <a:stretch>
            <a:fillRect/>
          </a:stretch>
        </p:blipFill>
        <p:spPr>
          <a:xfrm>
            <a:off x="3500430" y="5572140"/>
            <a:ext cx="1071570" cy="785818"/>
          </a:xfrm>
          <a:prstGeom prst="rect">
            <a:avLst/>
          </a:prstGeom>
          <a:ln>
            <a:solidFill>
              <a:schemeClr val="tx1"/>
            </a:solidFill>
          </a:ln>
        </p:spPr>
      </p:pic>
      <p:pic>
        <p:nvPicPr>
          <p:cNvPr id="15" name="Рисунок 14" descr="DSC01022.JPG">
            <a:hlinkClick r:id="rId11" action="ppaction://hlinksldjump"/>
          </p:cNvPr>
          <p:cNvPicPr>
            <a:picLocks noChangeAspect="1"/>
          </p:cNvPicPr>
          <p:nvPr/>
        </p:nvPicPr>
        <p:blipFill>
          <a:blip r:embed="rId3" cstate="print"/>
          <a:srcRect l="28174" t="61950" r="59921" b="31502"/>
          <a:stretch>
            <a:fillRect/>
          </a:stretch>
        </p:blipFill>
        <p:spPr>
          <a:xfrm>
            <a:off x="4929190" y="357166"/>
            <a:ext cx="1071570" cy="785818"/>
          </a:xfrm>
          <a:prstGeom prst="rect">
            <a:avLst/>
          </a:prstGeom>
          <a:ln>
            <a:solidFill>
              <a:schemeClr val="tx1"/>
            </a:solidFill>
          </a:ln>
        </p:spPr>
      </p:pic>
      <p:pic>
        <p:nvPicPr>
          <p:cNvPr id="16" name="Рисунок 15" descr="DSC01022.JPG">
            <a:hlinkClick r:id="rId12" action="ppaction://hlinksldjump"/>
          </p:cNvPr>
          <p:cNvPicPr>
            <a:picLocks noChangeAspect="1"/>
          </p:cNvPicPr>
          <p:nvPr/>
        </p:nvPicPr>
        <p:blipFill>
          <a:blip r:embed="rId3" cstate="print"/>
          <a:srcRect l="43254" t="61355" r="44841" b="31502"/>
          <a:stretch>
            <a:fillRect/>
          </a:stretch>
        </p:blipFill>
        <p:spPr>
          <a:xfrm>
            <a:off x="6286512" y="285728"/>
            <a:ext cx="1071570" cy="857256"/>
          </a:xfrm>
          <a:prstGeom prst="rect">
            <a:avLst/>
          </a:prstGeom>
          <a:ln>
            <a:solidFill>
              <a:schemeClr val="tx1"/>
            </a:solidFill>
          </a:ln>
        </p:spPr>
      </p:pic>
      <p:pic>
        <p:nvPicPr>
          <p:cNvPr id="18" name="Рисунок 17" descr="DSC01022.JPG">
            <a:hlinkClick r:id="rId13" action="ppaction://hlinksldjump"/>
          </p:cNvPr>
          <p:cNvPicPr>
            <a:picLocks noChangeAspect="1"/>
          </p:cNvPicPr>
          <p:nvPr/>
        </p:nvPicPr>
        <p:blipFill>
          <a:blip r:embed="rId3" cstate="print"/>
          <a:srcRect l="59921" t="60760" r="28968" b="32692"/>
          <a:stretch>
            <a:fillRect/>
          </a:stretch>
        </p:blipFill>
        <p:spPr>
          <a:xfrm>
            <a:off x="7786710" y="214290"/>
            <a:ext cx="1000132" cy="785818"/>
          </a:xfrm>
          <a:prstGeom prst="rect">
            <a:avLst/>
          </a:prstGeom>
          <a:ln>
            <a:solidFill>
              <a:schemeClr val="tx1"/>
            </a:solidFill>
          </a:ln>
        </p:spPr>
      </p:pic>
      <p:pic>
        <p:nvPicPr>
          <p:cNvPr id="19" name="Рисунок 18" descr="DSC01022.JPG">
            <a:hlinkClick r:id="rId14" action="ppaction://hlinksldjump"/>
          </p:cNvPr>
          <p:cNvPicPr>
            <a:picLocks noChangeAspect="1"/>
          </p:cNvPicPr>
          <p:nvPr/>
        </p:nvPicPr>
        <p:blipFill>
          <a:blip r:embed="rId2" cstate="print"/>
          <a:srcRect l="63889" t="40064" r="28632" b="52083"/>
          <a:stretch>
            <a:fillRect/>
          </a:stretch>
        </p:blipFill>
        <p:spPr>
          <a:xfrm>
            <a:off x="3786182" y="4572008"/>
            <a:ext cx="714380" cy="1000132"/>
          </a:xfrm>
          <a:prstGeom prst="rect">
            <a:avLst/>
          </a:prstGeom>
          <a:ln>
            <a:solidFill>
              <a:schemeClr val="tx1"/>
            </a:solidFill>
          </a:ln>
        </p:spPr>
      </p:pic>
      <p:pic>
        <p:nvPicPr>
          <p:cNvPr id="20" name="Рисунок 19" descr="DSC01022.JPG">
            <a:hlinkClick r:id="rId15" action="ppaction://hlinksldjump"/>
          </p:cNvPr>
          <p:cNvPicPr>
            <a:picLocks noChangeAspect="1"/>
          </p:cNvPicPr>
          <p:nvPr/>
        </p:nvPicPr>
        <p:blipFill rotWithShape="1">
          <a:blip r:embed="rId2" cstate="print"/>
          <a:srcRect l="60680" t="18432" r="28256" b="75134"/>
          <a:stretch/>
        </p:blipFill>
        <p:spPr>
          <a:xfrm>
            <a:off x="3408218" y="1816925"/>
            <a:ext cx="1056905" cy="819397"/>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Сергей\Desktop\Музей\Конкурс экскурсоводов\Ушаков. dok\DSC_06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88640"/>
            <a:ext cx="7200000" cy="540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83568" y="5805264"/>
            <a:ext cx="7272808" cy="646331"/>
          </a:xfrm>
          <a:prstGeom prst="rect">
            <a:avLst/>
          </a:prstGeom>
          <a:noFill/>
        </p:spPr>
        <p:txBody>
          <a:bodyPr wrap="square" rtlCol="0">
            <a:spAutoFit/>
          </a:bodyPr>
          <a:lstStyle/>
          <a:p>
            <a:pPr algn="ctr"/>
            <a:r>
              <a:rPr lang="ru-RU" b="1" dirty="0" smtClean="0">
                <a:solidFill>
                  <a:srgbClr val="002060"/>
                </a:solidFill>
                <a:latin typeface="Times New Roman" panose="02020603050405020304" pitchFamily="18" charset="0"/>
                <a:cs typeface="Times New Roman" panose="02020603050405020304" pitchFamily="18" charset="0"/>
              </a:rPr>
              <a:t>В нашем музее есть еще много экспонатов, например, бюст Ф.Ф. Ушакова из гипса.</a:t>
            </a:r>
            <a:endParaRPr lang="ru-RU" b="1" dirty="0">
              <a:solidFill>
                <a:srgbClr val="002060"/>
              </a:solidFill>
              <a:latin typeface="Times New Roman" panose="02020603050405020304" pitchFamily="18" charset="0"/>
              <a:cs typeface="Times New Roman" panose="02020603050405020304" pitchFamily="18" charset="0"/>
            </a:endParaRPr>
          </a:p>
        </p:txBody>
      </p:sp>
      <p:pic>
        <p:nvPicPr>
          <p:cNvPr id="2050"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7883568" y="5716025"/>
            <a:ext cx="1079320" cy="107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0365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Сергей\Desktop\Музей\Конкурс экскурсоводов\Ушаков. dok\DSC_06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60648"/>
            <a:ext cx="4415691" cy="3311768"/>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Сергей\Desktop\Музей\Конкурс экскурсоводов\Ушаков. dok\DSC_06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134486" y="914186"/>
            <a:ext cx="5228301" cy="39212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3528" y="3789040"/>
            <a:ext cx="4104456" cy="646331"/>
          </a:xfrm>
          <a:prstGeom prst="rect">
            <a:avLst/>
          </a:prstGeom>
          <a:noFill/>
        </p:spPr>
        <p:txBody>
          <a:bodyPr wrap="square" rtlCol="0">
            <a:spAutoFit/>
          </a:bodyPr>
          <a:lstStyle/>
          <a:p>
            <a:pPr algn="ctr"/>
            <a:r>
              <a:rPr lang="ru-RU" b="1" dirty="0" smtClean="0">
                <a:solidFill>
                  <a:srgbClr val="002060"/>
                </a:solidFill>
                <a:latin typeface="Times New Roman" panose="02020603050405020304" pitchFamily="18" charset="0"/>
                <a:cs typeface="Times New Roman" panose="02020603050405020304" pitchFamily="18" charset="0"/>
              </a:rPr>
              <a:t>Рында. С ее звоном начинается любое мероприятие в музее. </a:t>
            </a:r>
            <a:endParaRPr lang="ru-RU" b="1" dirty="0">
              <a:solidFill>
                <a:srgbClr val="00206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4696408" y="5529042"/>
            <a:ext cx="4104456" cy="923330"/>
          </a:xfrm>
          <a:prstGeom prst="rect">
            <a:avLst/>
          </a:prstGeom>
          <a:noFill/>
        </p:spPr>
        <p:txBody>
          <a:bodyPr wrap="square" rtlCol="0">
            <a:spAutoFit/>
          </a:bodyPr>
          <a:lstStyle/>
          <a:p>
            <a:pPr algn="ctr"/>
            <a:r>
              <a:rPr lang="ru-RU" b="1" dirty="0" smtClean="0">
                <a:solidFill>
                  <a:srgbClr val="002060"/>
                </a:solidFill>
                <a:latin typeface="Times New Roman" panose="02020603050405020304" pitchFamily="18" charset="0"/>
                <a:cs typeface="Times New Roman" panose="02020603050405020304" pitchFamily="18" charset="0"/>
              </a:rPr>
              <a:t>В библиотеке музея можно найти уникальные издания о Ф.Ф. Ушакове.</a:t>
            </a:r>
            <a:endParaRPr lang="ru-RU" b="1" dirty="0">
              <a:solidFill>
                <a:srgbClr val="002060"/>
              </a:solidFill>
              <a:latin typeface="Times New Roman" panose="02020603050405020304" pitchFamily="18" charset="0"/>
              <a:cs typeface="Times New Roman" panose="02020603050405020304" pitchFamily="18" charset="0"/>
            </a:endParaRPr>
          </a:p>
        </p:txBody>
      </p:sp>
      <p:pic>
        <p:nvPicPr>
          <p:cNvPr id="6" name="Picture 2" descr="http://www.hbmwd.com/site_media/back%20button.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179512" y="5716025"/>
            <a:ext cx="1079320" cy="107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1214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Сергей\Desktop\Музей\Конкурс экскурсоводов\Ушаков. dok\DSC_06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8781" y="188640"/>
            <a:ext cx="7200000" cy="540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26312" y="5636040"/>
            <a:ext cx="7200000" cy="1077218"/>
          </a:xfrm>
          <a:prstGeom prst="rect">
            <a:avLst/>
          </a:prstGeom>
          <a:noFill/>
        </p:spPr>
        <p:txBody>
          <a:bodyPr wrap="square" rtlCol="0">
            <a:spAutoFit/>
          </a:bodyPr>
          <a:lstStyle/>
          <a:p>
            <a:pPr algn="ctr"/>
            <a:r>
              <a:rPr lang="ru-RU" sz="1600" b="1" dirty="0" smtClean="0">
                <a:solidFill>
                  <a:srgbClr val="002060"/>
                </a:solidFill>
                <a:latin typeface="Times New Roman" panose="02020603050405020304" pitchFamily="18" charset="0"/>
                <a:cs typeface="Times New Roman" panose="02020603050405020304" pitchFamily="18" charset="0"/>
              </a:rPr>
              <a:t>Мы гордимся своими односельчанами, которые продолжили дело своего земляка </a:t>
            </a:r>
            <a:r>
              <a:rPr lang="ru-RU" sz="1600" b="1" dirty="0" err="1" smtClean="0">
                <a:solidFill>
                  <a:srgbClr val="002060"/>
                </a:solidFill>
                <a:latin typeface="Times New Roman" panose="02020603050405020304" pitchFamily="18" charset="0"/>
                <a:cs typeface="Times New Roman" panose="02020603050405020304" pitchFamily="18" charset="0"/>
              </a:rPr>
              <a:t>Ф.Ф.Ушакова</a:t>
            </a:r>
            <a:r>
              <a:rPr lang="ru-RU" sz="1600" b="1" dirty="0" smtClean="0">
                <a:solidFill>
                  <a:srgbClr val="002060"/>
                </a:solidFill>
                <a:latin typeface="Times New Roman" panose="02020603050405020304" pitchFamily="18" charset="0"/>
                <a:cs typeface="Times New Roman" panose="02020603050405020304" pitchFamily="18" charset="0"/>
              </a:rPr>
              <a:t> на Черноморском флоте. Сведения о них бережно сохраняются в нашем музее. Стенд с их фотографиями постоянно пополняется. Многие из них даже отдают в дар свою форму.</a:t>
            </a:r>
            <a:endParaRPr lang="ru-RU" sz="1600" b="1" dirty="0">
              <a:solidFill>
                <a:srgbClr val="002060"/>
              </a:solidFill>
              <a:latin typeface="Times New Roman" panose="02020603050405020304" pitchFamily="18" charset="0"/>
              <a:cs typeface="Times New Roman" panose="02020603050405020304" pitchFamily="18" charset="0"/>
            </a:endParaRPr>
          </a:p>
        </p:txBody>
      </p:sp>
      <p:pic>
        <p:nvPicPr>
          <p:cNvPr id="5"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7883568" y="5716025"/>
            <a:ext cx="1079320" cy="107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0189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Сергей\Desktop\Музей\Конкурс экскурсоводов\Ушаков. dok\DSC_064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648"/>
            <a:ext cx="4050000" cy="5400000"/>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Сергей\Desktop\Музей\Конкурс экскурсоводов\Ушаков. dok\DSC_064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246430"/>
            <a:ext cx="4050000" cy="540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1520" y="5877272"/>
            <a:ext cx="7632048" cy="646331"/>
          </a:xfrm>
          <a:prstGeom prst="rect">
            <a:avLst/>
          </a:prstGeom>
          <a:noFill/>
        </p:spPr>
        <p:txBody>
          <a:bodyPr wrap="square" rtlCol="0">
            <a:spAutoFit/>
          </a:bodyPr>
          <a:lstStyle/>
          <a:p>
            <a:pPr algn="ctr"/>
            <a:r>
              <a:rPr lang="ru-RU" b="1" dirty="0" smtClean="0">
                <a:solidFill>
                  <a:srgbClr val="002060"/>
                </a:solidFill>
                <a:latin typeface="Times New Roman" panose="02020603050405020304" pitchFamily="18" charset="0"/>
                <a:cs typeface="Times New Roman" panose="02020603050405020304" pitchFamily="18" charset="0"/>
              </a:rPr>
              <a:t>Школьный музей – уникальная возможность каждому ученику попробовать себя в роли экскурсовода, проводника в мир истории.</a:t>
            </a:r>
            <a:endParaRPr lang="ru-RU" b="1" dirty="0">
              <a:solidFill>
                <a:srgbClr val="002060"/>
              </a:solidFill>
              <a:latin typeface="Times New Roman" panose="02020603050405020304" pitchFamily="18" charset="0"/>
              <a:cs typeface="Times New Roman" panose="02020603050405020304" pitchFamily="18" charset="0"/>
            </a:endParaRPr>
          </a:p>
        </p:txBody>
      </p:sp>
      <p:pic>
        <p:nvPicPr>
          <p:cNvPr id="5" name="Picture 2" descr="http://www.hbmwd.com/site_media/back%20button.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a:off x="7883568" y="5732179"/>
            <a:ext cx="1079320" cy="107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42329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Сергей\Desktop\Музей\Конкурс экскурсоводов\Ушаков. dok\DSC_06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58" y="0"/>
            <a:ext cx="912674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29222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r>
              <a:rPr lang="ru-RU" b="1" dirty="0" smtClean="0">
                <a:solidFill>
                  <a:srgbClr val="002060"/>
                </a:solidFill>
                <a:latin typeface="Times New Roman" panose="02020603050405020304" pitchFamily="18" charset="0"/>
                <a:cs typeface="Times New Roman" panose="02020603050405020304" pitchFamily="18" charset="0"/>
              </a:rPr>
              <a:t>Заключение</a:t>
            </a:r>
            <a:endParaRPr lang="ru-RU" b="1" dirty="0">
              <a:solidFill>
                <a:srgbClr val="00206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58914" y="1700808"/>
            <a:ext cx="8208912" cy="4524315"/>
          </a:xfrm>
          <a:prstGeom prst="rect">
            <a:avLst/>
          </a:prstGeom>
        </p:spPr>
        <p:txBody>
          <a:bodyPr wrap="square">
            <a:spAutoFit/>
          </a:bodyPr>
          <a:lstStyle/>
          <a:p>
            <a:pPr indent="449580" algn="just">
              <a:spcAft>
                <a:spcPts val="0"/>
              </a:spcAft>
            </a:pPr>
            <a:r>
              <a:rPr lang="ru-RU" dirty="0" smtClean="0">
                <a:latin typeface="Times New Roman"/>
                <a:ea typeface="Times New Roman"/>
              </a:rPr>
              <a:t>Наш музей нам очень дорог. Во-первых, потому что он сохраняет память о великом флотоводце, адмирале, святом праведном воине Ф.Ф. Ушакове; во-вторых, потому что музей позволяет окунуться в эпоху славных побед российского морского флота, почувствовать гордость за свою Отчизну. </a:t>
            </a:r>
          </a:p>
          <a:p>
            <a:pPr indent="449580" algn="just">
              <a:spcAft>
                <a:spcPts val="0"/>
              </a:spcAft>
            </a:pPr>
            <a:r>
              <a:rPr lang="ru-RU" dirty="0" smtClean="0">
                <a:latin typeface="Times New Roman"/>
                <a:ea typeface="Times New Roman"/>
              </a:rPr>
              <a:t>На базе нашего музея проводятся внеклассные мероприятия, уроки истории, экскурсии, юбилейные даты (юбилей Ф.Ф. Ушакова, дни воинской славы России и др.). Экспонаты и материалы музея учащиеся используют для своих исследовательских работ, проектов. Мы, ученики школы, активно участвуем в проведении всех этих мероприятий, так как  здесь мы познаем историю своей страны не из сухих страниц учебника, а прикасаясь к живым «свидетелям» прошлого.  </a:t>
            </a:r>
          </a:p>
          <a:p>
            <a:pPr indent="449580" algn="just">
              <a:spcAft>
                <a:spcPts val="0"/>
              </a:spcAft>
            </a:pPr>
            <a:r>
              <a:rPr lang="ru-RU" dirty="0" smtClean="0">
                <a:effectLst/>
                <a:latin typeface="Times New Roman"/>
                <a:ea typeface="Times New Roman"/>
              </a:rPr>
              <a:t>В заключение хотим выразить благодарность создателю нашего музея </a:t>
            </a:r>
            <a:r>
              <a:rPr lang="ru-RU" dirty="0" err="1" smtClean="0">
                <a:effectLst/>
                <a:latin typeface="Times New Roman"/>
                <a:ea typeface="Times New Roman"/>
              </a:rPr>
              <a:t>Овчинниковой</a:t>
            </a:r>
            <a:r>
              <a:rPr lang="ru-RU" dirty="0" smtClean="0">
                <a:effectLst/>
                <a:latin typeface="Times New Roman"/>
                <a:ea typeface="Times New Roman"/>
              </a:rPr>
              <a:t> Анне Дмитриевне, которая сделала неоценимый вклад в развитие нашего национального наследия, позволила нам почувствовать гордость за нашу малую родину, где рождаются такие светочи Земли </a:t>
            </a:r>
            <a:r>
              <a:rPr lang="ru-RU" dirty="0">
                <a:latin typeface="Times New Roman"/>
                <a:ea typeface="Times New Roman"/>
              </a:rPr>
              <a:t>Р</a:t>
            </a:r>
            <a:r>
              <a:rPr lang="ru-RU" dirty="0" smtClean="0">
                <a:effectLst/>
                <a:latin typeface="Times New Roman"/>
                <a:ea typeface="Times New Roman"/>
              </a:rPr>
              <a:t>усской, как адмирал Ф.Ф. Ушаков.</a:t>
            </a:r>
            <a:endParaRPr lang="ru-RU" dirty="0">
              <a:effectLst/>
              <a:latin typeface="Times New Roman"/>
              <a:ea typeface="Times New Roman"/>
            </a:endParaRPr>
          </a:p>
        </p:txBody>
      </p:sp>
    </p:spTree>
    <p:extLst>
      <p:ext uri="{BB962C8B-B14F-4D97-AF65-F5344CB8AC3E}">
        <p14:creationId xmlns:p14="http://schemas.microsoft.com/office/powerpoint/2010/main" val="4116554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type="body" idx="1"/>
          </p:nvPr>
        </p:nvSpPr>
        <p:spPr>
          <a:xfrm>
            <a:off x="3635896" y="1158470"/>
            <a:ext cx="5400600" cy="5357849"/>
          </a:xfrm>
        </p:spPr>
        <p:txBody>
          <a:bodyPr>
            <a:noAutofit/>
          </a:bodyPr>
          <a:lstStyle/>
          <a:p>
            <a:pPr marL="0" indent="0" algn="just">
              <a:buNone/>
            </a:pPr>
            <a:r>
              <a:rPr lang="ru-RU" sz="1800" dirty="0" smtClean="0">
                <a:latin typeface="Times New Roman" panose="02020603050405020304" pitchFamily="18" charset="0"/>
                <a:cs typeface="Times New Roman" panose="02020603050405020304" pitchFamily="18" charset="0"/>
              </a:rPr>
              <a:t>	Предшественником Рыбинского района был Рыбинский уезд. </a:t>
            </a:r>
            <a:r>
              <a:rPr lang="ru-RU" sz="1800" b="1" dirty="0" smtClean="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Указ Екатерины II Сенату об утверждении Ярославского наместничества и делении его на 12 уездов был обнародован  в августе 1777 года. </a:t>
            </a:r>
            <a:r>
              <a:rPr lang="ru-RU" sz="1800" dirty="0" smtClean="0">
                <a:latin typeface="Times New Roman" panose="02020603050405020304" pitchFamily="18" charset="0"/>
                <a:cs typeface="Times New Roman" panose="02020603050405020304" pitchFamily="18" charset="0"/>
              </a:rPr>
              <a:t>Рыбинский уезд включал Рыбинский район, за исключением восточной части (за линией Панфилово-</a:t>
            </a:r>
            <a:r>
              <a:rPr lang="ru-RU" sz="1800" dirty="0" err="1" smtClean="0">
                <a:latin typeface="Times New Roman" panose="02020603050405020304" pitchFamily="18" charset="0"/>
                <a:cs typeface="Times New Roman" panose="02020603050405020304" pitchFamily="18" charset="0"/>
              </a:rPr>
              <a:t>Шестовское</a:t>
            </a:r>
            <a:r>
              <a:rPr lang="ru-RU" sz="1800" dirty="0" smtClean="0">
                <a:latin typeface="Times New Roman" panose="02020603050405020304" pitchFamily="18" charset="0"/>
                <a:cs typeface="Times New Roman" panose="02020603050405020304" pitchFamily="18" charset="0"/>
              </a:rPr>
              <a:t>), входившей в Романовский и Борисоглебский уезды (поселок Тихвинское на Волге входил в Рыбинский уезд), южный выступ Пошехонского района (севернее реки </a:t>
            </a:r>
            <a:r>
              <a:rPr lang="ru-RU" sz="1800" dirty="0" err="1" smtClean="0">
                <a:latin typeface="Times New Roman" panose="02020603050405020304" pitchFamily="18" charset="0"/>
                <a:cs typeface="Times New Roman" panose="02020603050405020304" pitchFamily="18" charset="0"/>
              </a:rPr>
              <a:t>Ухры</a:t>
            </a:r>
            <a:r>
              <a:rPr lang="ru-RU" sz="1800" dirty="0" smtClean="0">
                <a:latin typeface="Times New Roman" panose="02020603050405020304" pitchFamily="18" charset="0"/>
                <a:cs typeface="Times New Roman" panose="02020603050405020304" pitchFamily="18" charset="0"/>
              </a:rPr>
              <a:t>), северную приволжскую часть </a:t>
            </a:r>
            <a:r>
              <a:rPr lang="ru-RU" sz="1800" dirty="0" err="1" smtClean="0">
                <a:latin typeface="Times New Roman" panose="02020603050405020304" pitchFamily="18" charset="0"/>
                <a:cs typeface="Times New Roman" panose="02020603050405020304" pitchFamily="18" charset="0"/>
              </a:rPr>
              <a:t>Мышкинского</a:t>
            </a:r>
            <a:r>
              <a:rPr lang="ru-RU" sz="1800" dirty="0" smtClean="0">
                <a:latin typeface="Times New Roman" panose="02020603050405020304" pitchFamily="18" charset="0"/>
                <a:cs typeface="Times New Roman" panose="02020603050405020304" pitchFamily="18" charset="0"/>
              </a:rPr>
              <a:t> района. Своим юго-восточным выступом он проникал в </a:t>
            </a:r>
            <a:r>
              <a:rPr lang="ru-RU" sz="1800" dirty="0" err="1" smtClean="0">
                <a:latin typeface="Times New Roman" panose="02020603050405020304" pitchFamily="18" charset="0"/>
                <a:cs typeface="Times New Roman" panose="02020603050405020304" pitchFamily="18" charset="0"/>
              </a:rPr>
              <a:t>Большесельский</a:t>
            </a:r>
            <a:r>
              <a:rPr lang="ru-RU" sz="1800" dirty="0" smtClean="0">
                <a:latin typeface="Times New Roman" panose="02020603050405020304" pitchFamily="18" charset="0"/>
                <a:cs typeface="Times New Roman" panose="02020603050405020304" pitchFamily="18" charset="0"/>
              </a:rPr>
              <a:t> район, доходя до реки </a:t>
            </a:r>
            <a:r>
              <a:rPr lang="ru-RU" sz="1800" dirty="0" err="1" smtClean="0">
                <a:latin typeface="Times New Roman" panose="02020603050405020304" pitchFamily="18" charset="0"/>
                <a:cs typeface="Times New Roman" panose="02020603050405020304" pitchFamily="18" charset="0"/>
              </a:rPr>
              <a:t>Юхоть</a:t>
            </a:r>
            <a:r>
              <a:rPr lang="ru-RU" sz="1800" dirty="0" smtClean="0">
                <a:latin typeface="Times New Roman" panose="02020603050405020304" pitchFamily="18" charset="0"/>
                <a:cs typeface="Times New Roman" panose="02020603050405020304" pitchFamily="18" charset="0"/>
              </a:rPr>
              <a:t>. Это административное устройство Ярославского края просуществовало 19 лет.</a:t>
            </a:r>
          </a:p>
          <a:p>
            <a:pPr marL="0" indent="0" algn="just">
              <a:buNone/>
            </a:pPr>
            <a:r>
              <a:rPr lang="ru-RU" sz="1800" dirty="0" smtClean="0">
                <a:latin typeface="Times New Roman" panose="02020603050405020304" pitchFamily="18" charset="0"/>
                <a:cs typeface="Times New Roman" panose="02020603050405020304" pitchFamily="18" charset="0"/>
              </a:rPr>
              <a:t>	</a:t>
            </a:r>
            <a:r>
              <a:rPr lang="ru-RU" sz="1800" b="1" dirty="0" smtClean="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Поэтому в 1745 году сельцо </a:t>
            </a:r>
            <a:r>
              <a:rPr lang="ru-RU" sz="1800" b="1" dirty="0" err="1" smtClean="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Бурнаково</a:t>
            </a:r>
            <a:r>
              <a:rPr lang="ru-RU" sz="1800" b="1" dirty="0" smtClean="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ru-RU" sz="1800" b="1" dirty="0" err="1" smtClean="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Кологотского</a:t>
            </a:r>
            <a:r>
              <a:rPr lang="ru-RU" sz="1800" b="1" dirty="0" smtClean="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стану при реке </a:t>
            </a:r>
            <a:r>
              <a:rPr lang="ru-RU" sz="1800" b="1" dirty="0" err="1" smtClean="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Жидогости</a:t>
            </a:r>
            <a:r>
              <a:rPr lang="ru-RU" sz="1800" b="1" dirty="0" smtClean="0">
                <a:solidFill>
                  <a:schemeClr val="tx2">
                    <a:lumMod val="5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состояло в Романовском уезде.</a:t>
            </a:r>
          </a:p>
          <a:p>
            <a:pPr marL="0" indent="0">
              <a:buNone/>
            </a:pPr>
            <a:endParaRPr lang="ru-RU" sz="1800" dirty="0">
              <a:latin typeface="Times New Roman" panose="02020603050405020304" pitchFamily="18" charset="0"/>
              <a:cs typeface="Times New Roman" panose="02020603050405020304" pitchFamily="18" charset="0"/>
            </a:endParaRPr>
          </a:p>
        </p:txBody>
      </p:sp>
      <p:sp>
        <p:nvSpPr>
          <p:cNvPr id="7" name="Заголовок 6"/>
          <p:cNvSpPr>
            <a:spLocks noGrp="1"/>
          </p:cNvSpPr>
          <p:nvPr>
            <p:ph type="title"/>
          </p:nvPr>
        </p:nvSpPr>
        <p:spPr>
          <a:xfrm>
            <a:off x="-20283" y="116632"/>
            <a:ext cx="8352928" cy="782960"/>
          </a:xfrm>
        </p:spPr>
        <p:txBody>
          <a:bodyPr>
            <a:normAutofit/>
          </a:bodyPr>
          <a:lstStyle/>
          <a:p>
            <a:pPr algn="ctr"/>
            <a:r>
              <a:rPr lang="ru-RU"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Рыбинский район – малая родина</a:t>
            </a:r>
            <a:endParaRPr lang="ru-RU"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5" name="Рисунок 4" descr="&amp;YAcy;&amp;rcy;&amp;ocy;&amp;scy;&amp;lcy;&amp;acy;&amp;vcy;&amp;scy;&amp;kcy;&amp;acy;&amp;yacy; &amp;ocy;&amp;bcy;&amp;lcy;&amp;acy;&amp;scy;&amp;tcy;&amp;softcy; &amp;kcy;&amp;acy;&amp;rcy;&amp;tcy;&amp;acy; &amp;rcy;&amp;ocy;&amp;scy;&amp;tcy;&amp;ocy;&amp;vcy; - &amp;scy;&amp;kcy;&amp;acy;&amp;chcy;&amp;acy;&amp;tcy;&amp;softcy; &amp;kcy;&amp;acy;&amp;rcy;&amp;tcy;&amp;ycy; &amp;bcy;&amp;ycy;&amp;scy;&amp;tcy;&amp;rcy;&amp;ocy;, &amp;Vcy;&amp;scy;&amp;iocy; &amp;gcy;&amp;ocy;&amp;tcy;&amp;ocy;&amp;vcy;&amp;ocy; &amp;kcy; &amp;zcy;&amp;acy;&amp;gcy;&amp;rcy;&amp;ucy;&amp;zcy;&amp;kcy;&amp;iecy;"/>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3744416" cy="5357850"/>
          </a:xfrm>
          <a:prstGeom prst="rect">
            <a:avLst/>
          </a:prstGeom>
          <a:ln>
            <a:noFill/>
          </a:ln>
          <a:effectLst>
            <a:softEdge rad="112500"/>
          </a:effectLst>
        </p:spPr>
      </p:pic>
      <p:pic>
        <p:nvPicPr>
          <p:cNvPr id="1026"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6617" y="5949280"/>
            <a:ext cx="792088" cy="79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61449" y="8463"/>
            <a:ext cx="8229600" cy="765279"/>
          </a:xfrm>
        </p:spPr>
        <p:txBody>
          <a:bodyPr>
            <a:normAutofit/>
          </a:bodyPr>
          <a:lstStyle/>
          <a:p>
            <a:r>
              <a:rPr lang="ru-RU" sz="40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Сельцо </a:t>
            </a:r>
            <a:r>
              <a:rPr lang="ru-RU" sz="4000" b="1" dirty="0" err="1"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Бурнаково</a:t>
            </a:r>
            <a:endParaRPr lang="ru-RU" sz="40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24524" y="1340768"/>
            <a:ext cx="3987437" cy="3754874"/>
          </a:xfrm>
          <a:prstGeom prst="rect">
            <a:avLst/>
          </a:prstGeom>
        </p:spPr>
        <p:txBody>
          <a:bodyPr wrap="square">
            <a:spAutoFit/>
          </a:bodyPr>
          <a:lstStyle/>
          <a:p>
            <a:pPr lvl="0" algn="just"/>
            <a:r>
              <a:rPr lang="ru-RU" sz="1400" kern="0" dirty="0" smtClean="0">
                <a:solidFill>
                  <a:sysClr val="windowText" lastClr="000000"/>
                </a:solidFill>
                <a:latin typeface="Times New Roman" panose="02020603050405020304" pitchFamily="18" charset="0"/>
                <a:cs typeface="Times New Roman" panose="02020603050405020304" pitchFamily="18" charset="0"/>
              </a:rPr>
              <a:t>	В </a:t>
            </a:r>
            <a:r>
              <a:rPr lang="ru-RU" sz="1400" kern="0" dirty="0">
                <a:solidFill>
                  <a:sysClr val="windowText" lastClr="000000"/>
                </a:solidFill>
                <a:latin typeface="Times New Roman" panose="02020603050405020304" pitchFamily="18" charset="0"/>
                <a:cs typeface="Times New Roman" panose="02020603050405020304" pitchFamily="18" charset="0"/>
              </a:rPr>
              <a:t>трех километрах от живописного берега Волги, между двумя  старыми русскими городами Рыбинском (Рыбная Слобода) и Тутаевым  (Романовым) затерялось небольшое сельцо </a:t>
            </a:r>
            <a:r>
              <a:rPr lang="ru-RU" sz="1400" kern="0" dirty="0" err="1">
                <a:solidFill>
                  <a:sysClr val="windowText" lastClr="000000"/>
                </a:solidFill>
                <a:latin typeface="Times New Roman" panose="02020603050405020304" pitchFamily="18" charset="0"/>
                <a:cs typeface="Times New Roman" panose="02020603050405020304" pitchFamily="18" charset="0"/>
              </a:rPr>
              <a:t>Бурнаково</a:t>
            </a:r>
            <a:r>
              <a:rPr lang="ru-RU" sz="1400" kern="0" dirty="0">
                <a:solidFill>
                  <a:sysClr val="windowText" lastClr="000000"/>
                </a:solidFill>
                <a:latin typeface="Times New Roman" panose="02020603050405020304" pitchFamily="18" charset="0"/>
                <a:cs typeface="Times New Roman" panose="02020603050405020304" pitchFamily="18" charset="0"/>
              </a:rPr>
              <a:t>.</a:t>
            </a:r>
          </a:p>
          <a:p>
            <a:pPr lvl="0" algn="just"/>
            <a:r>
              <a:rPr lang="ru-RU" sz="1400" kern="0" dirty="0">
                <a:solidFill>
                  <a:sysClr val="windowText" lastClr="000000"/>
                </a:solidFill>
                <a:latin typeface="Times New Roman" panose="02020603050405020304" pitchFamily="18" charset="0"/>
                <a:cs typeface="Times New Roman" panose="02020603050405020304" pitchFamily="18" charset="0"/>
              </a:rPr>
              <a:t>     </a:t>
            </a:r>
            <a:r>
              <a:rPr lang="ru-RU" sz="1400" kern="0" dirty="0" smtClean="0">
                <a:solidFill>
                  <a:sysClr val="windowText" lastClr="000000"/>
                </a:solidFill>
                <a:latin typeface="Times New Roman" panose="02020603050405020304" pitchFamily="18" charset="0"/>
                <a:cs typeface="Times New Roman" panose="02020603050405020304" pitchFamily="18" charset="0"/>
              </a:rPr>
              <a:t>	Скупая </a:t>
            </a:r>
            <a:r>
              <a:rPr lang="ru-RU" sz="1400" kern="0" dirty="0">
                <a:solidFill>
                  <a:sysClr val="windowText" lastClr="000000"/>
                </a:solidFill>
                <a:latin typeface="Times New Roman" panose="02020603050405020304" pitchFamily="18" charset="0"/>
                <a:cs typeface="Times New Roman" panose="02020603050405020304" pitchFamily="18" charset="0"/>
              </a:rPr>
              <a:t>статистика второй половины ХУШ века доносит до нас сведения  о том, что сельцо </a:t>
            </a:r>
            <a:r>
              <a:rPr lang="ru-RU" sz="1400" kern="0" dirty="0" err="1">
                <a:solidFill>
                  <a:sysClr val="windowText" lastClr="000000"/>
                </a:solidFill>
                <a:latin typeface="Times New Roman" panose="02020603050405020304" pitchFamily="18" charset="0"/>
                <a:cs typeface="Times New Roman" panose="02020603050405020304" pitchFamily="18" charset="0"/>
              </a:rPr>
              <a:t>Бурнаково</a:t>
            </a:r>
            <a:r>
              <a:rPr lang="ru-RU" sz="1400" kern="0" dirty="0">
                <a:solidFill>
                  <a:sysClr val="windowText" lastClr="000000"/>
                </a:solidFill>
                <a:latin typeface="Times New Roman" panose="02020603050405020304" pitchFamily="18" charset="0"/>
                <a:cs typeface="Times New Roman" panose="02020603050405020304" pitchFamily="18" charset="0"/>
              </a:rPr>
              <a:t> </a:t>
            </a:r>
            <a:r>
              <a:rPr lang="ru-RU" sz="1400" kern="0" dirty="0" err="1">
                <a:solidFill>
                  <a:sysClr val="windowText" lastClr="000000"/>
                </a:solidFill>
                <a:latin typeface="Times New Roman" panose="02020603050405020304" pitchFamily="18" charset="0"/>
                <a:cs typeface="Times New Roman" panose="02020603050405020304" pitchFamily="18" charset="0"/>
              </a:rPr>
              <a:t>Кологотского</a:t>
            </a:r>
            <a:r>
              <a:rPr lang="ru-RU" sz="1400" kern="0" dirty="0">
                <a:solidFill>
                  <a:sysClr val="windowText" lastClr="000000"/>
                </a:solidFill>
                <a:latin typeface="Times New Roman" panose="02020603050405020304" pitchFamily="18" charset="0"/>
                <a:cs typeface="Times New Roman" panose="02020603050405020304" pitchFamily="18" charset="0"/>
              </a:rPr>
              <a:t> стану при реке </a:t>
            </a:r>
            <a:r>
              <a:rPr lang="ru-RU" sz="1400" kern="0" dirty="0" err="1">
                <a:solidFill>
                  <a:sysClr val="windowText" lastClr="000000"/>
                </a:solidFill>
                <a:latin typeface="Times New Roman" panose="02020603050405020304" pitchFamily="18" charset="0"/>
                <a:cs typeface="Times New Roman" panose="02020603050405020304" pitchFamily="18" charset="0"/>
              </a:rPr>
              <a:t>Жидогости</a:t>
            </a:r>
            <a:r>
              <a:rPr lang="ru-RU" sz="1400" kern="0" dirty="0">
                <a:solidFill>
                  <a:sysClr val="windowText" lastClr="000000"/>
                </a:solidFill>
                <a:latin typeface="Times New Roman" panose="02020603050405020304" pitchFamily="18" charset="0"/>
                <a:cs typeface="Times New Roman" panose="02020603050405020304" pitchFamily="18" charset="0"/>
              </a:rPr>
              <a:t> состояло в Романовском уезде, по платежу в нем числилось 24 душ. Строения в сельце были весьма скромные.  На возвышенности стоял </a:t>
            </a:r>
            <a:r>
              <a:rPr lang="ru-RU" sz="1400" kern="0" dirty="0" err="1">
                <a:solidFill>
                  <a:sysClr val="windowText" lastClr="000000"/>
                </a:solidFill>
                <a:latin typeface="Times New Roman" panose="02020603050405020304" pitchFamily="18" charset="0"/>
                <a:cs typeface="Times New Roman" panose="02020603050405020304" pitchFamily="18" charset="0"/>
              </a:rPr>
              <a:t>баярский</a:t>
            </a:r>
            <a:r>
              <a:rPr lang="ru-RU" sz="1400" kern="0" dirty="0">
                <a:solidFill>
                  <a:sysClr val="windowText" lastClr="000000"/>
                </a:solidFill>
                <a:latin typeface="Times New Roman" panose="02020603050405020304" pitchFamily="18" charset="0"/>
                <a:cs typeface="Times New Roman" panose="02020603050405020304" pitchFamily="18" charset="0"/>
              </a:rPr>
              <a:t>  дом. Он был одноэтажный и насчитывал несколько жилых комнат, летний  зал, столовую, кухню и подсобные помещения, имел два входа и веранду. В усадьбе был разбит яблоневый сад, а вокруг дома росли вековые деревья</a:t>
            </a:r>
            <a:r>
              <a:rPr lang="ru-RU" sz="1400" kern="0" dirty="0" smtClean="0">
                <a:solidFill>
                  <a:sysClr val="windowText" lastClr="000000"/>
                </a:solidFill>
                <a:latin typeface="Times New Roman" panose="02020603050405020304" pitchFamily="18" charset="0"/>
                <a:cs typeface="Times New Roman" panose="02020603050405020304" pitchFamily="18" charset="0"/>
              </a:rPr>
              <a:t>.</a:t>
            </a:r>
            <a:endParaRPr lang="ru-RU" sz="1400" kern="0" dirty="0">
              <a:solidFill>
                <a:sysClr val="windowText" lastClr="00000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1" y="548680"/>
            <a:ext cx="4932040"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24523" y="5036816"/>
            <a:ext cx="8703453" cy="1815882"/>
          </a:xfrm>
          <a:prstGeom prst="rect">
            <a:avLst/>
          </a:prstGeom>
        </p:spPr>
        <p:txBody>
          <a:bodyPr wrap="square">
            <a:spAutoFit/>
          </a:bodyPr>
          <a:lstStyle/>
          <a:p>
            <a:pPr lvl="0" algn="just"/>
            <a:r>
              <a:rPr lang="ru-RU" sz="1400" kern="0" dirty="0">
                <a:solidFill>
                  <a:sysClr val="windowText" lastClr="000000"/>
                </a:solidFill>
                <a:latin typeface="Times New Roman" panose="02020603050405020304" pitchFamily="18" charset="0"/>
                <a:cs typeface="Times New Roman" panose="02020603050405020304" pitchFamily="18" charset="0"/>
              </a:rPr>
              <a:t> </a:t>
            </a:r>
            <a:r>
              <a:rPr lang="ru-RU" sz="1400" kern="0" dirty="0" smtClean="0">
                <a:solidFill>
                  <a:sysClr val="windowText" lastClr="000000"/>
                </a:solidFill>
                <a:latin typeface="Times New Roman" panose="02020603050405020304" pitchFamily="18" charset="0"/>
                <a:cs typeface="Times New Roman" panose="02020603050405020304" pitchFamily="18" charset="0"/>
              </a:rPr>
              <a:t>	Сельцо </a:t>
            </a:r>
            <a:r>
              <a:rPr lang="ru-RU" sz="1400" kern="0" dirty="0" err="1">
                <a:solidFill>
                  <a:sysClr val="windowText" lastClr="000000"/>
                </a:solidFill>
                <a:latin typeface="Times New Roman" panose="02020603050405020304" pitchFamily="18" charset="0"/>
                <a:cs typeface="Times New Roman" panose="02020603050405020304" pitchFamily="18" charset="0"/>
              </a:rPr>
              <a:t>Бурнаково</a:t>
            </a:r>
            <a:r>
              <a:rPr lang="ru-RU" sz="1400" kern="0" dirty="0">
                <a:solidFill>
                  <a:sysClr val="windowText" lastClr="000000"/>
                </a:solidFill>
                <a:latin typeface="Times New Roman" panose="02020603050405020304" pitchFamily="18" charset="0"/>
                <a:cs typeface="Times New Roman" panose="02020603050405020304" pitchFamily="18" charset="0"/>
              </a:rPr>
              <a:t> с давних времен считалось родовым имением Ушаковых. В начале Х</a:t>
            </a:r>
            <a:r>
              <a:rPr lang="en-US" sz="1400" kern="0" dirty="0">
                <a:solidFill>
                  <a:sysClr val="windowText" lastClr="000000"/>
                </a:solidFill>
                <a:latin typeface="Times New Roman" panose="02020603050405020304" pitchFamily="18" charset="0"/>
                <a:cs typeface="Times New Roman" panose="02020603050405020304" pitchFamily="18" charset="0"/>
              </a:rPr>
              <a:t>V</a:t>
            </a:r>
            <a:r>
              <a:rPr lang="ru-RU" sz="1400" kern="0" dirty="0">
                <a:solidFill>
                  <a:sysClr val="windowText" lastClr="000000"/>
                </a:solidFill>
                <a:latin typeface="Times New Roman" panose="02020603050405020304" pitchFamily="18" charset="0"/>
                <a:cs typeface="Times New Roman" panose="02020603050405020304" pitchFamily="18" charset="0"/>
              </a:rPr>
              <a:t>П века здесь обосновался Дмитрий </a:t>
            </a:r>
            <a:r>
              <a:rPr lang="ru-RU" sz="1400" kern="0" dirty="0" err="1">
                <a:solidFill>
                  <a:sysClr val="windowText" lastClr="000000"/>
                </a:solidFill>
                <a:latin typeface="Times New Roman" panose="02020603050405020304" pitchFamily="18" charset="0"/>
                <a:cs typeface="Times New Roman" panose="02020603050405020304" pitchFamily="18" charset="0"/>
              </a:rPr>
              <a:t>Калиныч</a:t>
            </a:r>
            <a:r>
              <a:rPr lang="ru-RU" sz="1400" kern="0" dirty="0">
                <a:solidFill>
                  <a:sysClr val="windowText" lastClr="000000"/>
                </a:solidFill>
                <a:latin typeface="Times New Roman" panose="02020603050405020304" pitchFamily="18" charset="0"/>
                <a:cs typeface="Times New Roman" panose="02020603050405020304" pitchFamily="18" charset="0"/>
              </a:rPr>
              <a:t>, жил здесь его  сын Василий, а затем продолжатель рода - Игнатий Васильевич. Отсюда ушли  служить в Преображенскую гвардию сыновья его Сила, Федор и два Ивана. </a:t>
            </a:r>
            <a:r>
              <a:rPr lang="ru-RU" sz="1400" kern="0" dirty="0" smtClean="0">
                <a:solidFill>
                  <a:sysClr val="windowText" lastClr="000000"/>
                </a:solidFill>
                <a:latin typeface="Times New Roman" panose="02020603050405020304" pitchFamily="18" charset="0"/>
                <a:cs typeface="Times New Roman" panose="02020603050405020304" pitchFamily="18" charset="0"/>
              </a:rPr>
              <a:t>В </a:t>
            </a:r>
            <a:r>
              <a:rPr lang="ru-RU" sz="1400" kern="0" dirty="0">
                <a:solidFill>
                  <a:sysClr val="windowText" lastClr="000000"/>
                </a:solidFill>
                <a:latin typeface="Times New Roman" panose="02020603050405020304" pitchFamily="18" charset="0"/>
                <a:cs typeface="Times New Roman" panose="02020603050405020304" pitchFamily="18" charset="0"/>
              </a:rPr>
              <a:t>1745 году Федор Игнатьевич вернулся в родное село. Здесь у  него жили жена </a:t>
            </a:r>
            <a:r>
              <a:rPr lang="ru-RU" sz="1400" kern="0" dirty="0" err="1">
                <a:solidFill>
                  <a:sysClr val="windowText" lastClr="000000"/>
                </a:solidFill>
                <a:latin typeface="Times New Roman" panose="02020603050405020304" pitchFamily="18" charset="0"/>
                <a:cs typeface="Times New Roman" panose="02020603050405020304" pitchFamily="18" charset="0"/>
              </a:rPr>
              <a:t>Парасковья</a:t>
            </a:r>
            <a:r>
              <a:rPr lang="ru-RU" sz="1400" kern="0" dirty="0">
                <a:solidFill>
                  <a:sysClr val="windowText" lastClr="000000"/>
                </a:solidFill>
                <a:latin typeface="Times New Roman" panose="02020603050405020304" pitchFamily="18" charset="0"/>
                <a:cs typeface="Times New Roman" panose="02020603050405020304" pitchFamily="18" charset="0"/>
              </a:rPr>
              <a:t> Никитична и два малолетних сына - Гаврила и Степан. Вскоре в семье Ушаковых появился еще один сын. При крещении в метрической книге </a:t>
            </a:r>
            <a:r>
              <a:rPr lang="ru-RU" sz="1400" kern="0" dirty="0" smtClean="0">
                <a:solidFill>
                  <a:sysClr val="windowText" lastClr="000000"/>
                </a:solidFill>
                <a:latin typeface="Times New Roman" panose="02020603050405020304" pitchFamily="18" charset="0"/>
                <a:cs typeface="Times New Roman" panose="02020603050405020304" pitchFamily="18" charset="0"/>
              </a:rPr>
              <a:t>Богоявленской </a:t>
            </a:r>
            <a:r>
              <a:rPr lang="ru-RU" sz="1400" kern="0" dirty="0">
                <a:solidFill>
                  <a:sysClr val="windowText" lastClr="000000"/>
                </a:solidFill>
                <a:latin typeface="Times New Roman" panose="02020603050405020304" pitchFamily="18" charset="0"/>
                <a:cs typeface="Times New Roman" panose="02020603050405020304" pitchFamily="18" charset="0"/>
              </a:rPr>
              <a:t>церкви появилась запись: "1745 года родились в феврале числа 13 </a:t>
            </a:r>
            <a:r>
              <a:rPr lang="ru-RU" sz="1400" kern="0" dirty="0" smtClean="0">
                <a:solidFill>
                  <a:sysClr val="windowText" lastClr="000000"/>
                </a:solidFill>
                <a:latin typeface="Times New Roman" panose="02020603050405020304" pitchFamily="18" charset="0"/>
                <a:cs typeface="Times New Roman" panose="02020603050405020304" pitchFamily="18" charset="0"/>
              </a:rPr>
              <a:t>лейб- </a:t>
            </a:r>
            <a:r>
              <a:rPr lang="ru-RU" sz="1400" kern="0" dirty="0">
                <a:solidFill>
                  <a:sysClr val="windowText" lastClr="000000"/>
                </a:solidFill>
                <a:latin typeface="Times New Roman" panose="02020603050405020304" pitchFamily="18" charset="0"/>
                <a:cs typeface="Times New Roman" panose="02020603050405020304" pitchFamily="18" charset="0"/>
              </a:rPr>
              <a:t>гвардии Семеновского полку у солдата Федора Игнатьева сына Ушакова сельца </a:t>
            </a:r>
            <a:r>
              <a:rPr lang="ru-RU" sz="1400" kern="0" dirty="0" err="1">
                <a:solidFill>
                  <a:sysClr val="windowText" lastClr="000000"/>
                </a:solidFill>
                <a:latin typeface="Times New Roman" panose="02020603050405020304" pitchFamily="18" charset="0"/>
                <a:cs typeface="Times New Roman" panose="02020603050405020304" pitchFamily="18" charset="0"/>
              </a:rPr>
              <a:t>Бурнакова</a:t>
            </a:r>
            <a:r>
              <a:rPr lang="ru-RU" sz="1400" kern="0" dirty="0">
                <a:solidFill>
                  <a:sysClr val="windowText" lastClr="000000"/>
                </a:solidFill>
                <a:latin typeface="Times New Roman" panose="02020603050405020304" pitchFamily="18" charset="0"/>
                <a:cs typeface="Times New Roman" panose="02020603050405020304" pitchFamily="18" charset="0"/>
              </a:rPr>
              <a:t> сын </a:t>
            </a:r>
            <a:r>
              <a:rPr lang="ru-RU" sz="1400" kern="0" dirty="0" smtClean="0">
                <a:solidFill>
                  <a:sysClr val="windowText" lastClr="000000"/>
                </a:solidFill>
                <a:latin typeface="Times New Roman" panose="02020603050405020304" pitchFamily="18" charset="0"/>
                <a:cs typeface="Times New Roman" panose="02020603050405020304" pitchFamily="18" charset="0"/>
              </a:rPr>
              <a:t>Федор». Так </a:t>
            </a:r>
            <a:r>
              <a:rPr lang="ru-RU" sz="1400" kern="0" dirty="0">
                <a:solidFill>
                  <a:sysClr val="windowText" lastClr="000000"/>
                </a:solidFill>
                <a:latin typeface="Times New Roman" panose="02020603050405020304" pitchFamily="18" charset="0"/>
                <a:cs typeface="Times New Roman" panose="02020603050405020304" pitchFamily="18" charset="0"/>
              </a:rPr>
              <a:t>появился на свет человек, которому суждено было стать выдающимся русским флотоводцем.</a:t>
            </a:r>
            <a:endParaRPr lang="ru-RU" sz="1400" dirty="0"/>
          </a:p>
        </p:txBody>
      </p:sp>
      <p:sp>
        <p:nvSpPr>
          <p:cNvPr id="7" name="Прямоугольник 6"/>
          <p:cNvSpPr/>
          <p:nvPr/>
        </p:nvSpPr>
        <p:spPr>
          <a:xfrm>
            <a:off x="4391981" y="4633977"/>
            <a:ext cx="4572000" cy="461665"/>
          </a:xfrm>
          <a:prstGeom prst="rect">
            <a:avLst/>
          </a:prstGeom>
        </p:spPr>
        <p:txBody>
          <a:bodyPr>
            <a:spAutoFit/>
          </a:bodyPr>
          <a:lstStyle/>
          <a:p>
            <a:pPr algn="ctr">
              <a:spcAft>
                <a:spcPts val="0"/>
              </a:spcAft>
            </a:pPr>
            <a:r>
              <a:rPr lang="ru-RU" sz="1200" b="1" dirty="0">
                <a:solidFill>
                  <a:srgbClr val="002060"/>
                </a:solidFill>
                <a:latin typeface="Times New Roman"/>
                <a:ea typeface="Calibri"/>
                <a:cs typeface="Times New Roman"/>
              </a:rPr>
              <a:t>Родовое </a:t>
            </a:r>
            <a:r>
              <a:rPr lang="ru-RU" sz="1200" b="1" dirty="0" smtClean="0">
                <a:solidFill>
                  <a:srgbClr val="002060"/>
                </a:solidFill>
                <a:latin typeface="Times New Roman"/>
                <a:ea typeface="Calibri"/>
                <a:cs typeface="Times New Roman"/>
              </a:rPr>
              <a:t>имение </a:t>
            </a:r>
            <a:r>
              <a:rPr lang="ru-RU" sz="1200" b="1" dirty="0">
                <a:solidFill>
                  <a:srgbClr val="002060"/>
                </a:solidFill>
                <a:latin typeface="Times New Roman"/>
                <a:ea typeface="Calibri"/>
                <a:cs typeface="Times New Roman"/>
              </a:rPr>
              <a:t>будущего адмирала Фёдора Фёдоровича </a:t>
            </a:r>
            <a:r>
              <a:rPr lang="ru-RU" sz="1200" b="1" dirty="0" smtClean="0">
                <a:solidFill>
                  <a:srgbClr val="002060"/>
                </a:solidFill>
                <a:latin typeface="Times New Roman"/>
                <a:ea typeface="Calibri"/>
                <a:cs typeface="Times New Roman"/>
              </a:rPr>
              <a:t>Ушакова - </a:t>
            </a:r>
            <a:r>
              <a:rPr lang="ru-RU" sz="1200" b="1" dirty="0">
                <a:solidFill>
                  <a:srgbClr val="002060"/>
                </a:solidFill>
                <a:latin typeface="Times New Roman"/>
                <a:ea typeface="Calibri"/>
                <a:cs typeface="Times New Roman"/>
              </a:rPr>
              <a:t>село </a:t>
            </a:r>
            <a:r>
              <a:rPr lang="ru-RU" sz="1200" b="1" dirty="0" err="1">
                <a:solidFill>
                  <a:srgbClr val="002060"/>
                </a:solidFill>
                <a:latin typeface="Times New Roman"/>
                <a:ea typeface="Calibri"/>
                <a:cs typeface="Times New Roman"/>
              </a:rPr>
              <a:t>Бурнаково</a:t>
            </a:r>
            <a:r>
              <a:rPr lang="ru-RU" sz="1200" b="1" dirty="0">
                <a:solidFill>
                  <a:srgbClr val="002060"/>
                </a:solidFill>
                <a:latin typeface="Times New Roman"/>
                <a:ea typeface="Calibri"/>
                <a:cs typeface="Times New Roman"/>
              </a:rPr>
              <a:t>, Рыбинский </a:t>
            </a:r>
            <a:r>
              <a:rPr lang="ru-RU" sz="1200" b="1" dirty="0" smtClean="0">
                <a:solidFill>
                  <a:srgbClr val="002060"/>
                </a:solidFill>
                <a:latin typeface="Times New Roman"/>
                <a:ea typeface="Calibri"/>
                <a:cs typeface="Times New Roman"/>
              </a:rPr>
              <a:t>район</a:t>
            </a:r>
            <a:endParaRPr lang="ru-RU" sz="1200" b="1" dirty="0">
              <a:solidFill>
                <a:srgbClr val="002060"/>
              </a:solidFill>
              <a:effectLst/>
              <a:latin typeface="Calibri"/>
              <a:ea typeface="Calibri"/>
              <a:cs typeface="Times New Roman"/>
            </a:endParaRPr>
          </a:p>
        </p:txBody>
      </p:sp>
      <p:pic>
        <p:nvPicPr>
          <p:cNvPr id="8" name="Picture 2" descr="http://www.hbmwd.com/site_media/back%20button.png">
            <a:hlinkClick r:id="rId3" action="ppaction://hlinksldjump"/>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6210" y="51402"/>
            <a:ext cx="792088" cy="792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5308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rc_mi" descr="http://u.rybinskcity.ru/other/images/stela_ushkovu_2013_1.jpg"/>
          <p:cNvPicPr/>
          <p:nvPr/>
        </p:nvPicPr>
        <p:blipFill>
          <a:blip r:embed="rId2">
            <a:extLst>
              <a:ext uri="{28A0092B-C50C-407E-A947-70E740481C1C}">
                <a14:useLocalDpi xmlns:a14="http://schemas.microsoft.com/office/drawing/2010/main" val="0"/>
              </a:ext>
            </a:extLst>
          </a:blip>
          <a:srcRect/>
          <a:stretch>
            <a:fillRect/>
          </a:stretch>
        </p:blipFill>
        <p:spPr bwMode="auto">
          <a:xfrm>
            <a:off x="4283968" y="3404768"/>
            <a:ext cx="4676530" cy="3429000"/>
          </a:xfrm>
          <a:prstGeom prst="rect">
            <a:avLst/>
          </a:prstGeom>
          <a:ln>
            <a:noFill/>
          </a:ln>
          <a:effectLst>
            <a:softEdge rad="112500"/>
          </a:effectLst>
        </p:spPr>
      </p:pic>
      <p:sp>
        <p:nvSpPr>
          <p:cNvPr id="3" name="Содержимое 2"/>
          <p:cNvSpPr>
            <a:spLocks noGrp="1"/>
          </p:cNvSpPr>
          <p:nvPr>
            <p:ph idx="1"/>
          </p:nvPr>
        </p:nvSpPr>
        <p:spPr>
          <a:xfrm>
            <a:off x="3707904" y="214313"/>
            <a:ext cx="5328591" cy="3214686"/>
          </a:xfrm>
        </p:spPr>
        <p:txBody>
          <a:bodyPr>
            <a:normAutofit/>
          </a:bodyPr>
          <a:lstStyle/>
          <a:p>
            <a:pPr marL="0" indent="0" algn="just">
              <a:buNone/>
            </a:pPr>
            <a:r>
              <a:rPr lang="ru-RU" sz="1600" dirty="0" smtClean="0">
                <a:latin typeface="Times New Roman" panose="02020603050405020304" pitchFamily="18" charset="0"/>
                <a:cs typeface="Times New Roman" panose="02020603050405020304" pitchFamily="18" charset="0"/>
              </a:rPr>
              <a:t>	</a:t>
            </a:r>
            <a:r>
              <a:rPr lang="ru-RU" sz="1800" dirty="0" smtClean="0">
                <a:latin typeface="Times New Roman" panose="02020603050405020304" pitchFamily="18" charset="0"/>
                <a:cs typeface="Times New Roman" panose="02020603050405020304" pitchFamily="18" charset="0"/>
              </a:rPr>
              <a:t>Памятник выдающемуся земляку по инициативе администрации Рыбинского муниципального района установили на полпути между деревней </a:t>
            </a:r>
            <a:r>
              <a:rPr lang="ru-RU" sz="1800" dirty="0" err="1" smtClean="0">
                <a:latin typeface="Times New Roman" panose="02020603050405020304" pitchFamily="18" charset="0"/>
                <a:cs typeface="Times New Roman" panose="02020603050405020304" pitchFamily="18" charset="0"/>
              </a:rPr>
              <a:t>Бурнаково</a:t>
            </a:r>
            <a:r>
              <a:rPr lang="ru-RU" sz="1800" dirty="0" smtClean="0">
                <a:latin typeface="Times New Roman" panose="02020603050405020304" pitchFamily="18" charset="0"/>
                <a:cs typeface="Times New Roman" panose="02020603050405020304" pitchFamily="18" charset="0"/>
              </a:rPr>
              <a:t>, где родился будущий флотоводец, и селом </a:t>
            </a:r>
            <a:r>
              <a:rPr lang="ru-RU" sz="1800" dirty="0" err="1" smtClean="0">
                <a:latin typeface="Times New Roman" panose="02020603050405020304" pitchFamily="18" charset="0"/>
                <a:cs typeface="Times New Roman" panose="02020603050405020304" pitchFamily="18" charset="0"/>
              </a:rPr>
              <a:t>Хопылево</a:t>
            </a:r>
            <a:r>
              <a:rPr lang="ru-RU" sz="1800" dirty="0" smtClean="0">
                <a:latin typeface="Times New Roman" panose="02020603050405020304" pitchFamily="18" charset="0"/>
                <a:cs typeface="Times New Roman" panose="02020603050405020304" pitchFamily="18" charset="0"/>
              </a:rPr>
              <a:t>, где в церкви Богоявления-на-острову крестили младенца Федора. Высота стелы – 4,5 метра, она занимает 1,5 метра в ширину, около метра – подиум для монумента. </a:t>
            </a:r>
          </a:p>
          <a:p>
            <a:endParaRPr lang="ru-RU" sz="1600" dirty="0">
              <a:latin typeface="Times New Roman" panose="02020603050405020304" pitchFamily="18" charset="0"/>
              <a:cs typeface="Times New Roman" panose="02020603050405020304" pitchFamily="18" charset="0"/>
            </a:endParaRPr>
          </a:p>
        </p:txBody>
      </p:sp>
      <p:pic>
        <p:nvPicPr>
          <p:cNvPr id="4" name="irc_mi" descr="http://www.admrmr.ru/userfiles/images/%D0%A1%D0%A2%D0%95%D0%9B%D0%90%20%D0%A3%D0%A8%D0%90%D0%9A%D0%9E%D0%9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1374" y="602102"/>
            <a:ext cx="3428992" cy="4572008"/>
          </a:xfrm>
          <a:prstGeom prst="rect">
            <a:avLst/>
          </a:prstGeom>
          <a:ln>
            <a:noFill/>
          </a:ln>
          <a:effectLst>
            <a:softEdge rad="112500"/>
          </a:effectLst>
        </p:spPr>
      </p:pic>
      <p:sp>
        <p:nvSpPr>
          <p:cNvPr id="7" name="Прямоугольник 6"/>
          <p:cNvSpPr/>
          <p:nvPr/>
        </p:nvSpPr>
        <p:spPr>
          <a:xfrm>
            <a:off x="46295" y="5328164"/>
            <a:ext cx="3673042" cy="861774"/>
          </a:xfrm>
          <a:prstGeom prst="rect">
            <a:avLst/>
          </a:prstGeom>
        </p:spPr>
        <p:txBody>
          <a:bodyPr wrap="square">
            <a:spAutoFit/>
          </a:bodyPr>
          <a:lstStyle/>
          <a:p>
            <a:pPr algn="ctr"/>
            <a:r>
              <a:rPr lang="ru-RU" sz="1600" b="1" kern="0" dirty="0">
                <a:solidFill>
                  <a:srgbClr val="0070C0"/>
                </a:solidFill>
                <a:latin typeface="Times New Roman" panose="02020603050405020304" pitchFamily="18" charset="0"/>
                <a:cs typeface="Times New Roman" panose="02020603050405020304" pitchFamily="18" charset="0"/>
              </a:rPr>
              <a:t>Стела в честь адмирала Российского флота Федора Ушакова. </a:t>
            </a:r>
            <a:br>
              <a:rPr lang="ru-RU" sz="1600" b="1" kern="0" dirty="0">
                <a:solidFill>
                  <a:srgbClr val="0070C0"/>
                </a:solidFill>
                <a:latin typeface="Times New Roman" panose="02020603050405020304" pitchFamily="18" charset="0"/>
                <a:cs typeface="Times New Roman" panose="02020603050405020304" pitchFamily="18" charset="0"/>
              </a:rPr>
            </a:br>
            <a:endParaRPr lang="ru-RU" b="1" dirty="0">
              <a:solidFill>
                <a:srgbClr val="0070C0"/>
              </a:solidFill>
              <a:latin typeface="Times New Roman" panose="02020603050405020304" pitchFamily="18" charset="0"/>
              <a:cs typeface="Times New Roman" panose="02020603050405020304" pitchFamily="18" charset="0"/>
            </a:endParaRPr>
          </a:p>
        </p:txBody>
      </p:sp>
      <p:pic>
        <p:nvPicPr>
          <p:cNvPr id="6" name="Picture 2" descr="http://www.hbmwd.com/site_media/back%20button.png">
            <a:hlinkClick r:id="rId4" action="ppaction://hlinksldjump"/>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40501" y="2612680"/>
            <a:ext cx="792088" cy="7920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sign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dule">
      <a:maj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Effects">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tint val="100000"/>
                <a:shade val="50000"/>
                <a:satMod val="145000"/>
              </a:schemeClr>
            </a:gs>
            <a:gs pos="40000">
              <a:schemeClr val="phClr">
                <a:tint val="100000"/>
                <a:shade val="70000"/>
                <a:satMod val="145000"/>
              </a:schemeClr>
            </a:gs>
            <a:gs pos="100000">
              <a:schemeClr val="phClr">
                <a:tint val="85000"/>
                <a:shade val="100000"/>
                <a:satMod val="155000"/>
              </a:schemeClr>
            </a:gs>
          </a:gsLst>
          <a:lin ang="16200000" scaled="1"/>
        </a:gradFill>
        <a:gradFill rotWithShape="1">
          <a:gsLst>
            <a:gs pos="0">
              <a:schemeClr val="phClr">
                <a:tint val="100000"/>
                <a:shade val="50000"/>
                <a:satMod val="145000"/>
              </a:schemeClr>
            </a:gs>
            <a:gs pos="30000">
              <a:schemeClr val="phClr">
                <a:tint val="100000"/>
                <a:shade val="65000"/>
                <a:satMod val="155000"/>
              </a:schemeClr>
            </a:gs>
            <a:gs pos="100000">
              <a:schemeClr val="phClr">
                <a:tint val="60000"/>
                <a:shade val="100000"/>
                <a:satMod val="170000"/>
              </a:schemeClr>
            </a:gs>
          </a:gsLst>
          <a:lin ang="16200000" scaled="1"/>
        </a:gradFill>
      </a:bgFillStyleLst>
    </a:fmtScheme>
  </a:themeElements>
  <a:objectDefaults/>
  <a:extraClrSchemeLst/>
</a:theme>
</file>

<file path=ppt/theme/theme2.xml><?xml version="1.0" encoding="utf-8"?>
<a:theme xmlns:a="http://schemas.openxmlformats.org/drawingml/2006/main" name="Custom Theme">
  <a:themeElements>
    <a:clrScheme name="Office Colors">
      <a:dk1>
        <a:sysClr val="windowText" lastClr="000000"/>
      </a:dk1>
      <a:lt1>
        <a:sysClr val="window" lastClr="FFFFFF"/>
      </a:lt1>
      <a:dk2>
        <a:srgbClr val="1F497D"/>
      </a:dk2>
      <a:lt2>
        <a:srgbClr val="FAF3E8"/>
      </a:lt2>
      <a:accent1>
        <a:srgbClr val="5C83B4"/>
      </a:accent1>
      <a:accent2>
        <a:srgbClr val="C0504D"/>
      </a:accent2>
      <a:accent3>
        <a:srgbClr val="9DBB61"/>
      </a:accent3>
      <a:accent4>
        <a:srgbClr val="8066A0"/>
      </a:accent4>
      <a:accent5>
        <a:srgbClr val="4BACC6"/>
      </a:accent5>
      <a:accent6>
        <a:srgbClr val="F59D56"/>
      </a:accent6>
      <a:hlink>
        <a:srgbClr val="0000FF"/>
      </a:hlink>
      <a:folHlink>
        <a:srgbClr val="800080"/>
      </a:folHlink>
    </a:clrScheme>
    <a:fontScheme name="Office Fonts">
      <a:majorFont>
        <a:latin typeface="Calibri"/>
        <a:ea typeface="MS PGothic"/>
        <a:cs typeface=""/>
      </a:majorFont>
      <a:minorFont>
        <a:latin typeface="Calibri"/>
        <a:ea typeface="MS PGothic"/>
        <a:cs typeface=""/>
      </a:minorFont>
    </a:fontScheme>
    <a:fmtScheme name="Office Effects">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tint val="100000"/>
                <a:shade val="50000"/>
                <a:satMod val="145000"/>
              </a:schemeClr>
            </a:gs>
            <a:gs pos="40000">
              <a:schemeClr val="phClr">
                <a:tint val="100000"/>
                <a:shade val="70000"/>
                <a:satMod val="145000"/>
              </a:schemeClr>
            </a:gs>
            <a:gs pos="100000">
              <a:schemeClr val="phClr">
                <a:tint val="85000"/>
                <a:shade val="100000"/>
                <a:satMod val="155000"/>
              </a:schemeClr>
            </a:gs>
          </a:gsLst>
          <a:lin ang="16200000" scaled="1"/>
        </a:gradFill>
        <a:gradFill rotWithShape="1">
          <a:gsLst>
            <a:gs pos="0">
              <a:schemeClr val="phClr">
                <a:tint val="100000"/>
                <a:shade val="50000"/>
                <a:satMod val="145000"/>
              </a:schemeClr>
            </a:gs>
            <a:gs pos="30000">
              <a:schemeClr val="phClr">
                <a:tint val="100000"/>
                <a:shade val="65000"/>
                <a:satMod val="155000"/>
              </a:schemeClr>
            </a:gs>
            <a:gs pos="100000">
              <a:schemeClr val="phClr">
                <a:tint val="60000"/>
                <a:shade val="10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Custom Theme">
  <a:themeElements>
    <a:clrScheme name="Office Colors">
      <a:dk1>
        <a:sysClr val="windowText" lastClr="000000"/>
      </a:dk1>
      <a:lt1>
        <a:sysClr val="window" lastClr="FFFFFF"/>
      </a:lt1>
      <a:dk2>
        <a:srgbClr val="1F497D"/>
      </a:dk2>
      <a:lt2>
        <a:srgbClr val="FAF3E8"/>
      </a:lt2>
      <a:accent1>
        <a:srgbClr val="5C83B4"/>
      </a:accent1>
      <a:accent2>
        <a:srgbClr val="C0504D"/>
      </a:accent2>
      <a:accent3>
        <a:srgbClr val="9DBB61"/>
      </a:accent3>
      <a:accent4>
        <a:srgbClr val="8066A0"/>
      </a:accent4>
      <a:accent5>
        <a:srgbClr val="4BACC6"/>
      </a:accent5>
      <a:accent6>
        <a:srgbClr val="F59D56"/>
      </a:accent6>
      <a:hlink>
        <a:srgbClr val="0000FF"/>
      </a:hlink>
      <a:folHlink>
        <a:srgbClr val="800080"/>
      </a:folHlink>
    </a:clrScheme>
    <a:fontScheme name="Office Fonts">
      <a:majorFont>
        <a:latin typeface="Calibri"/>
        <a:ea typeface="MS PGothic"/>
        <a:cs typeface=""/>
      </a:majorFont>
      <a:minorFont>
        <a:latin typeface="Calibri"/>
        <a:ea typeface="MS PGothic"/>
        <a:cs typeface=""/>
      </a:minorFont>
    </a:fontScheme>
    <a:fmtScheme name="Office Effects">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tint val="100000"/>
                <a:shade val="50000"/>
                <a:satMod val="145000"/>
              </a:schemeClr>
            </a:gs>
            <a:gs pos="40000">
              <a:schemeClr val="phClr">
                <a:tint val="100000"/>
                <a:shade val="70000"/>
                <a:satMod val="145000"/>
              </a:schemeClr>
            </a:gs>
            <a:gs pos="100000">
              <a:schemeClr val="phClr">
                <a:tint val="85000"/>
                <a:shade val="100000"/>
                <a:satMod val="155000"/>
              </a:schemeClr>
            </a:gs>
          </a:gsLst>
          <a:lin ang="16200000" scaled="1"/>
        </a:gradFill>
        <a:gradFill rotWithShape="1">
          <a:gsLst>
            <a:gs pos="0">
              <a:schemeClr val="phClr">
                <a:tint val="100000"/>
                <a:shade val="50000"/>
                <a:satMod val="145000"/>
              </a:schemeClr>
            </a:gs>
            <a:gs pos="30000">
              <a:schemeClr val="phClr">
                <a:tint val="100000"/>
                <a:shade val="65000"/>
                <a:satMod val="155000"/>
              </a:schemeClr>
            </a:gs>
            <a:gs pos="100000">
              <a:schemeClr val="phClr">
                <a:tint val="60000"/>
                <a:shade val="100000"/>
                <a:satMod val="170000"/>
              </a:schemeClr>
            </a:gs>
          </a:gsLst>
          <a:lin ang="16200000" scaled="1"/>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1A16154E-A0DF-4D27-AFD4-D3380C4344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DesignTemplate</Template>
  <TotalTime>0</TotalTime>
  <Words>4886</Words>
  <Application>Microsoft Office PowerPoint</Application>
  <PresentationFormat>Экран (4:3)</PresentationFormat>
  <Paragraphs>316</Paragraphs>
  <Slides>65</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65</vt:i4>
      </vt:variant>
    </vt:vector>
  </HeadingPairs>
  <TitlesOfParts>
    <vt:vector size="66" baseType="lpstr">
      <vt:lpstr>DesignTemplate</vt:lpstr>
      <vt:lpstr>Школьный музей имени Фёдора Фёдоровича Ушакова</vt:lpstr>
      <vt:lpstr>Оглавление</vt:lpstr>
      <vt:lpstr>Фёдор Фёдорович Ушаков</vt:lpstr>
      <vt:lpstr>История открытия музея</vt:lpstr>
      <vt:lpstr>Экспозиции музея</vt:lpstr>
      <vt:lpstr>Презентация PowerPoint</vt:lpstr>
      <vt:lpstr>Рыбинский район – малая родина</vt:lpstr>
      <vt:lpstr>Сельцо Бурнаково</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Морской Шляхетный Кадетский корпус</vt:lpstr>
      <vt:lpstr>Шувалов Иван Иванович</vt:lpstr>
      <vt:lpstr>Иван Логинович Голенищев – Кутузов</vt:lpstr>
      <vt:lpstr>Гардемарин</vt:lpstr>
      <vt:lpstr>Воспитанники Морского кадетского корпуса в формах разных эпох</vt:lpstr>
      <vt:lpstr>Елизавета Петровна</vt:lpstr>
      <vt:lpstr>Учебные предметы, изучаемые в морском Шляхетском кадетском корпусе</vt:lpstr>
      <vt:lpstr>Навигационные приборы</vt:lpstr>
      <vt:lpstr>Презентация PowerPoint</vt:lpstr>
      <vt:lpstr>Линейный корабль «Евстафий»</vt:lpstr>
      <vt:lpstr>История военно-морского училища им. М.В. Фрунзе г. Санкт-Петербург</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Заключение</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2015-03-22T11:21:35Z</dcterms:created>
  <dcterms:modified xsi:type="dcterms:W3CDTF">2015-03-25T04:49:58Z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TC100738469990</vt:lpwstr>
  </property>
</Properties>
</file>