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FF"/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28575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99"/>
                </a:solidFill>
              </a:rPr>
              <a:t>Программа развития </a:t>
            </a:r>
            <a:br>
              <a:rPr lang="ru-RU" b="1" dirty="0" smtClean="0">
                <a:solidFill>
                  <a:srgbClr val="003399"/>
                </a:solidFill>
              </a:rPr>
            </a:br>
            <a:r>
              <a:rPr lang="ru-RU" b="1" dirty="0" smtClean="0">
                <a:solidFill>
                  <a:srgbClr val="003399"/>
                </a:solidFill>
              </a:rPr>
              <a:t>службы школьной медиации «ШАНС» </a:t>
            </a:r>
            <a:br>
              <a:rPr lang="ru-RU" b="1" dirty="0" smtClean="0">
                <a:solidFill>
                  <a:srgbClr val="003399"/>
                </a:solidFill>
              </a:rPr>
            </a:br>
            <a:r>
              <a:rPr lang="ru-RU" b="1" dirty="0" smtClean="0">
                <a:solidFill>
                  <a:srgbClr val="003399"/>
                </a:solidFill>
              </a:rPr>
              <a:t>на 2018-20 гг.</a:t>
            </a:r>
            <a:endParaRPr lang="ru-RU" b="1" dirty="0">
              <a:solidFill>
                <a:srgbClr val="00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7448872" cy="1224136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Яковлева Маргарита Анатольевна, заместитель директора по воспитательной работе МОУ Ермаковская СОШ Рыбинского муниципального района </a:t>
            </a:r>
            <a:r>
              <a:rPr lang="ru-RU" sz="2400" dirty="0">
                <a:solidFill>
                  <a:schemeClr val="tx1"/>
                </a:solidFill>
              </a:rPr>
              <a:t>Я</a:t>
            </a:r>
            <a:r>
              <a:rPr lang="ru-RU" sz="2400" dirty="0" smtClean="0">
                <a:solidFill>
                  <a:schemeClr val="tx1"/>
                </a:solidFill>
              </a:rPr>
              <a:t>рославской области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3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3399"/>
                </a:solidFill>
              </a:rPr>
              <a:t>Цель Программы </a:t>
            </a:r>
            <a:endParaRPr lang="ru-RU" sz="3600" b="1" dirty="0">
              <a:solidFill>
                <a:srgbClr val="00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Создание </a:t>
            </a:r>
            <a:r>
              <a:rPr lang="ru-RU" sz="2800" dirty="0"/>
              <a:t>безопасного образовательного пространства  для развития, социализации и ре-социализации детей и подростков, </a:t>
            </a:r>
            <a:r>
              <a:rPr lang="ru-RU" sz="2800" dirty="0" smtClean="0"/>
              <a:t>формирования </a:t>
            </a:r>
            <a:r>
              <a:rPr lang="ru-RU" sz="2800" dirty="0"/>
              <a:t>гражданской позиции </a:t>
            </a:r>
            <a:r>
              <a:rPr lang="ru-RU" sz="2800" dirty="0" smtClean="0"/>
              <a:t>несовершеннолетних, профилактики </a:t>
            </a:r>
            <a:r>
              <a:rPr lang="ru-RU" sz="2800" dirty="0"/>
              <a:t>безнадзорности и </a:t>
            </a:r>
            <a:r>
              <a:rPr lang="ru-RU" sz="2800" dirty="0" smtClean="0"/>
              <a:t>правонарушений</a:t>
            </a:r>
            <a:endParaRPr lang="ru-RU" sz="2800" dirty="0"/>
          </a:p>
        </p:txBody>
      </p:sp>
      <p:pic>
        <p:nvPicPr>
          <p:cNvPr id="1026" name="Picture 2" descr="D:\BACKUP\D\Мои документы\Яковлева М.А.Воспитательная работа\Восстановительная медиация\ЕРМАКОВСКАЯ СОШ\Медиация_картинки_схемы\эмблема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42860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713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</a:rPr>
              <a:t>Задачи Программы 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Интегрировать медиативный </a:t>
            </a:r>
            <a:r>
              <a:rPr lang="ru-RU" dirty="0"/>
              <a:t>и </a:t>
            </a:r>
            <a:r>
              <a:rPr lang="ru-RU" dirty="0" smtClean="0"/>
              <a:t>восстановительный подходы </a:t>
            </a:r>
            <a:r>
              <a:rPr lang="ru-RU" dirty="0"/>
              <a:t>во все сферы школьной </a:t>
            </a:r>
            <a:r>
              <a:rPr lang="ru-RU" dirty="0" smtClean="0"/>
              <a:t>жизни</a:t>
            </a:r>
            <a:endParaRPr lang="ru-RU" dirty="0"/>
          </a:p>
          <a:p>
            <a:pPr lvl="0"/>
            <a:r>
              <a:rPr lang="ru-RU" dirty="0"/>
              <a:t>С</a:t>
            </a:r>
            <a:r>
              <a:rPr lang="ru-RU" dirty="0" smtClean="0"/>
              <a:t>проектировать </a:t>
            </a:r>
            <a:r>
              <a:rPr lang="ru-RU" dirty="0"/>
              <a:t>и реализовать сетевое взаимодействие со службами школьной </a:t>
            </a:r>
            <a:r>
              <a:rPr lang="ru-RU" dirty="0" smtClean="0"/>
              <a:t>медиации </a:t>
            </a:r>
            <a:r>
              <a:rPr lang="ru-RU" dirty="0"/>
              <a:t>Рыбинского муниципального </a:t>
            </a:r>
            <a:r>
              <a:rPr lang="ru-RU" dirty="0" smtClean="0"/>
              <a:t>района</a:t>
            </a:r>
            <a:endParaRPr lang="ru-RU" dirty="0"/>
          </a:p>
          <a:p>
            <a:pPr lvl="0"/>
            <a:r>
              <a:rPr lang="ru-RU" dirty="0"/>
              <a:t>П</a:t>
            </a:r>
            <a:r>
              <a:rPr lang="ru-RU" dirty="0" smtClean="0"/>
              <a:t>роводить </a:t>
            </a:r>
            <a:r>
              <a:rPr lang="ru-RU" dirty="0"/>
              <a:t>превентивную работу и восстановительные </a:t>
            </a:r>
            <a:r>
              <a:rPr lang="ru-RU" dirty="0" smtClean="0"/>
              <a:t>практики</a:t>
            </a:r>
            <a:endParaRPr lang="ru-RU" dirty="0"/>
          </a:p>
          <a:p>
            <a:pPr lvl="0"/>
            <a:r>
              <a:rPr lang="ru-RU" dirty="0"/>
              <a:t>П</a:t>
            </a:r>
            <a:r>
              <a:rPr lang="ru-RU" dirty="0" smtClean="0"/>
              <a:t>овысить квалификацию </a:t>
            </a:r>
            <a:r>
              <a:rPr lang="ru-RU" dirty="0"/>
              <a:t>членов службы школьной медиации «ШАНС</a:t>
            </a:r>
            <a:r>
              <a:rPr lang="ru-RU" dirty="0" smtClean="0"/>
              <a:t>»</a:t>
            </a:r>
            <a:endParaRPr lang="ru-RU" dirty="0"/>
          </a:p>
          <a:p>
            <a:pPr lvl="0"/>
            <a:r>
              <a:rPr lang="ru-RU" dirty="0"/>
              <a:t>У</a:t>
            </a:r>
            <a:r>
              <a:rPr lang="ru-RU" dirty="0" smtClean="0"/>
              <a:t>довлетворить </a:t>
            </a:r>
            <a:r>
              <a:rPr lang="ru-RU" dirty="0"/>
              <a:t>потребности всех участников образовательного </a:t>
            </a:r>
            <a:r>
              <a:rPr lang="ru-RU" dirty="0" smtClean="0"/>
              <a:t>процесса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D:\BACKUP\D\Мои документы\Яковлева М.А.Воспитательная работа\Восстановительная медиация\ЕРМАКОВСКАЯ СОШ\Медиация_картинки_схемы\эмблема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4290"/>
            <a:ext cx="1080120" cy="9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68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99"/>
                </a:solidFill>
              </a:rPr>
              <a:t>Этапы реализации Программы  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BACKUP\D\Мои документы\Яковлева М.А.Воспитательная работа\Восстановительная медиация\ЕРМАКОВСКАЯ СОШ\Медиация_картинки_схемы\эмблема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214290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67544" y="1428736"/>
            <a:ext cx="3318638" cy="113616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Подготовительный этап (январь  – август 2018 г.)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000372"/>
            <a:ext cx="3247200" cy="142876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Основной этап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(сентябрь-август </a:t>
            </a:r>
            <a:r>
              <a:rPr lang="ru-RU" b="1" dirty="0">
                <a:solidFill>
                  <a:schemeClr val="tx1"/>
                </a:solidFill>
              </a:rPr>
              <a:t>2020 г.)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4929198"/>
            <a:ext cx="3240360" cy="116409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</a:rPr>
              <a:t>Заключительный этап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май–декабрь 2020 г.)</a:t>
            </a:r>
          </a:p>
          <a:p>
            <a:pPr algn="ctr"/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71934" y="1428736"/>
            <a:ext cx="4604522" cy="113616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изучение запроса на услуги Службы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организационные мероприятия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обучение </a:t>
            </a:r>
            <a:r>
              <a:rPr lang="ru-RU" sz="1200" b="1" dirty="0" smtClean="0">
                <a:solidFill>
                  <a:schemeClr val="tx1"/>
                </a:solidFill>
              </a:rPr>
              <a:t>и мотивация медиаторов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восстановительные </a:t>
            </a:r>
            <a:r>
              <a:rPr lang="ru-RU" sz="1200" b="1" dirty="0" smtClean="0">
                <a:solidFill>
                  <a:schemeClr val="tx1"/>
                </a:solidFill>
              </a:rPr>
              <a:t>практики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2924944"/>
            <a:ext cx="4604522" cy="151216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интеграция метода «школьная медиация» в образовательный процесс и систему профилактики безнадзорности и правонарушений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организация сетевого и межведомственного взаимодействия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удовлетворение запроса школ Рыбинского МР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участие во Всероссийском </a:t>
            </a:r>
            <a:r>
              <a:rPr lang="ru-RU" sz="1200" b="1" dirty="0" smtClean="0">
                <a:solidFill>
                  <a:schemeClr val="tx1"/>
                </a:solidFill>
              </a:rPr>
              <a:t>мониторинге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725144"/>
            <a:ext cx="4585252" cy="136815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создание банка </a:t>
            </a:r>
            <a:r>
              <a:rPr lang="ru-RU" sz="1200" b="1" dirty="0">
                <a:solidFill>
                  <a:schemeClr val="tx1"/>
                </a:solidFill>
              </a:rPr>
              <a:t>опыта службы школьной медиации «ШАНС</a:t>
            </a:r>
            <a:r>
              <a:rPr lang="ru-RU" sz="1200" b="1" dirty="0" smtClean="0">
                <a:solidFill>
                  <a:schemeClr val="tx1"/>
                </a:solidFill>
              </a:rPr>
              <a:t>»</a:t>
            </a:r>
            <a:endParaRPr lang="ru-RU" sz="12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тиражирование опыта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подведение итогов реализации Программы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</a:rPr>
              <a:t>определение перспектив развитии Службы</a:t>
            </a:r>
            <a:endParaRPr lang="ru-RU" sz="1200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3786182" y="1714488"/>
            <a:ext cx="285752" cy="48463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714744" y="3500438"/>
            <a:ext cx="357190" cy="484632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714744" y="5286388"/>
            <a:ext cx="357190" cy="48463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163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003399"/>
                </a:solidFill>
              </a:rPr>
              <a:t>Результаты реализации программы  </a:t>
            </a:r>
            <a:endParaRPr lang="ru-RU" sz="3200" b="1" dirty="0">
              <a:solidFill>
                <a:srgbClr val="00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196752"/>
            <a:ext cx="1785950" cy="73205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Интеграция метода «школьная медиация» в образовательный </a:t>
            </a:r>
            <a:r>
              <a:rPr lang="ru-RU" sz="1000" b="1" dirty="0" smtClean="0">
                <a:solidFill>
                  <a:schemeClr val="tx1"/>
                </a:solidFill>
              </a:rPr>
              <a:t>процесс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204864"/>
            <a:ext cx="1944216" cy="795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Жизненное пространство школы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214686"/>
            <a:ext cx="19442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Отношение школы и внешнего окружения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66" y="5357826"/>
            <a:ext cx="196449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Профессионализм кадров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286256"/>
            <a:ext cx="19613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Школьный менеджмент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1142984"/>
            <a:ext cx="5943604" cy="98987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1 </a:t>
            </a:r>
            <a:r>
              <a:rPr lang="ru-RU" sz="1000" b="1" dirty="0">
                <a:solidFill>
                  <a:schemeClr val="tx1"/>
                </a:solidFill>
              </a:rPr>
              <a:t>раз в четверть проводятся Недели </a:t>
            </a:r>
            <a:r>
              <a:rPr lang="ru-RU" sz="1000" b="1" dirty="0" smtClean="0">
                <a:solidFill>
                  <a:schemeClr val="tx1"/>
                </a:solidFill>
              </a:rPr>
              <a:t>медиации</a:t>
            </a:r>
            <a:endParaRPr lang="ru-RU" sz="1000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100</a:t>
            </a:r>
            <a:r>
              <a:rPr lang="ru-RU" sz="1000" b="1" dirty="0">
                <a:solidFill>
                  <a:schemeClr val="tx1"/>
                </a:solidFill>
              </a:rPr>
              <a:t>% выявленных конфликтов разрешается с применением </a:t>
            </a:r>
            <a:r>
              <a:rPr lang="ru-RU" sz="1000" b="1" dirty="0" smtClean="0">
                <a:solidFill>
                  <a:schemeClr val="tx1"/>
                </a:solidFill>
              </a:rPr>
              <a:t>дифференцированных восстановительных </a:t>
            </a:r>
            <a:r>
              <a:rPr lang="ru-RU" sz="1000" b="1" dirty="0">
                <a:solidFill>
                  <a:schemeClr val="tx1"/>
                </a:solidFill>
              </a:rPr>
              <a:t>программ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реализуется  рабочая программа </a:t>
            </a:r>
            <a:r>
              <a:rPr lang="ru-RU" sz="1000" b="1" dirty="0">
                <a:solidFill>
                  <a:schemeClr val="tx1"/>
                </a:solidFill>
              </a:rPr>
              <a:t>внеурочной </a:t>
            </a:r>
            <a:r>
              <a:rPr lang="ru-RU" sz="1000" b="1" dirty="0" smtClean="0">
                <a:solidFill>
                  <a:schemeClr val="tx1"/>
                </a:solidFill>
              </a:rPr>
              <a:t>деятельности </a:t>
            </a:r>
            <a:r>
              <a:rPr lang="ru-RU" sz="1000" b="1" dirty="0" smtClean="0">
                <a:solidFill>
                  <a:schemeClr val="tx1"/>
                </a:solidFill>
              </a:rPr>
              <a:t>«</a:t>
            </a:r>
            <a:r>
              <a:rPr lang="ru-RU" sz="1000" b="1" dirty="0" smtClean="0">
                <a:solidFill>
                  <a:schemeClr val="tx1"/>
                </a:solidFill>
              </a:rPr>
              <a:t>Школьник-медиатор</a:t>
            </a:r>
            <a:r>
              <a:rPr lang="ru-RU" sz="1000" b="1" dirty="0" smtClean="0">
                <a:solidFill>
                  <a:schemeClr val="tx1"/>
                </a:solidFill>
              </a:rPr>
              <a:t>»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2276872"/>
            <a:ext cx="5943604" cy="7235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endParaRPr lang="ru-RU" sz="1000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3 родителей составляют группу поддержки службы школьной медиации, обучены проведению программ «Восстановительная медиация», «Круг сообщества»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информация о работы Службы школьной медиации размещена на стенде Службы, в школьной газете «</a:t>
            </a:r>
            <a:r>
              <a:rPr lang="ru-RU" sz="1000" b="1" dirty="0" err="1" smtClean="0">
                <a:solidFill>
                  <a:schemeClr val="tx1"/>
                </a:solidFill>
              </a:rPr>
              <a:t>ШколярЪ</a:t>
            </a:r>
            <a:r>
              <a:rPr lang="ru-RU" sz="1000" b="1" dirty="0" smtClean="0">
                <a:solidFill>
                  <a:schemeClr val="tx1"/>
                </a:solidFill>
              </a:rPr>
              <a:t>», на сайте школы</a:t>
            </a:r>
          </a:p>
          <a:p>
            <a:pPr marL="171450" indent="-171450">
              <a:buFont typeface="Arial" pitchFamily="34" charset="0"/>
              <a:buChar char="•"/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3212976"/>
            <a:ext cx="5929354" cy="86409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ru-RU" sz="10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800" dirty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800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60</a:t>
            </a:r>
            <a:r>
              <a:rPr lang="ru-RU" sz="1000" b="1" dirty="0">
                <a:solidFill>
                  <a:schemeClr val="tx1"/>
                </a:solidFill>
              </a:rPr>
              <a:t>% взрослых медиаторов участвуют в разрешении конфликтов в школах Рыбинского </a:t>
            </a:r>
            <a:r>
              <a:rPr lang="ru-RU" sz="1000" b="1" dirty="0" smtClean="0">
                <a:solidFill>
                  <a:schemeClr val="tx1"/>
                </a:solidFill>
              </a:rPr>
              <a:t>МР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в 100</a:t>
            </a:r>
            <a:r>
              <a:rPr lang="ru-RU" sz="1000" b="1" dirty="0">
                <a:solidFill>
                  <a:schemeClr val="tx1"/>
                </a:solidFill>
              </a:rPr>
              <a:t>% межведомственных планов индивидуальной профилактической работы включены восстановительные </a:t>
            </a:r>
            <a:r>
              <a:rPr lang="ru-RU" sz="1000" b="1" dirty="0" smtClean="0">
                <a:solidFill>
                  <a:schemeClr val="tx1"/>
                </a:solidFill>
              </a:rPr>
              <a:t>мероприятия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для </a:t>
            </a:r>
            <a:r>
              <a:rPr lang="ru-RU" sz="1000" b="1" dirty="0">
                <a:solidFill>
                  <a:schemeClr val="tx1"/>
                </a:solidFill>
              </a:rPr>
              <a:t>учеников 7-11 классов </a:t>
            </a:r>
            <a:r>
              <a:rPr lang="ru-RU" sz="1000" b="1" dirty="0" smtClean="0">
                <a:solidFill>
                  <a:schemeClr val="tx1"/>
                </a:solidFill>
              </a:rPr>
              <a:t>МАУ РМР «Социальное агентство молодежи» проведены занятия с элементами тренинга «Эффективный </a:t>
            </a:r>
            <a:r>
              <a:rPr lang="ru-RU" sz="1000" b="1" dirty="0">
                <a:solidFill>
                  <a:schemeClr val="tx1"/>
                </a:solidFill>
              </a:rPr>
              <a:t>переговорщик</a:t>
            </a:r>
            <a:r>
              <a:rPr lang="ru-RU" sz="1000" b="1" dirty="0" smtClean="0">
                <a:solidFill>
                  <a:schemeClr val="tx1"/>
                </a:solidFill>
              </a:rPr>
              <a:t>»</a:t>
            </a:r>
            <a:endParaRPr lang="ru-RU" sz="1000" b="1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000" dirty="0"/>
          </a:p>
          <a:p>
            <a:pPr marL="285750" lvl="0" indent="-285750">
              <a:buFont typeface="Arial" pitchFamily="34" charset="0"/>
              <a:buChar char="•"/>
            </a:pPr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4286256"/>
            <a:ext cx="5871596" cy="8572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ежегодно </a:t>
            </a:r>
            <a:r>
              <a:rPr lang="ru-RU" sz="1000" b="1" dirty="0">
                <a:solidFill>
                  <a:schemeClr val="tx1"/>
                </a:solidFill>
              </a:rPr>
              <a:t>выявляются запросы </a:t>
            </a:r>
            <a:r>
              <a:rPr lang="ru-RU" sz="1000" b="1" dirty="0" smtClean="0">
                <a:solidFill>
                  <a:schemeClr val="tx1"/>
                </a:solidFill>
              </a:rPr>
              <a:t>на </a:t>
            </a:r>
            <a:r>
              <a:rPr lang="ru-RU" sz="1000" b="1" dirty="0">
                <a:solidFill>
                  <a:schemeClr val="tx1"/>
                </a:solidFill>
              </a:rPr>
              <a:t>услуги СШМ «ШАНС</a:t>
            </a:r>
            <a:r>
              <a:rPr lang="ru-RU" sz="1000" b="1" dirty="0" smtClean="0">
                <a:solidFill>
                  <a:schemeClr val="tx1"/>
                </a:solidFill>
              </a:rPr>
              <a:t>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усовершенствована </a:t>
            </a:r>
            <a:r>
              <a:rPr lang="ru-RU" sz="1000" b="1" dirty="0">
                <a:solidFill>
                  <a:schemeClr val="tx1"/>
                </a:solidFill>
              </a:rPr>
              <a:t>нормативно-правовая база </a:t>
            </a:r>
            <a:r>
              <a:rPr lang="ru-RU" sz="1000" b="1" dirty="0" smtClean="0">
                <a:solidFill>
                  <a:schemeClr val="tx1"/>
                </a:solidFill>
              </a:rPr>
              <a:t>службы школьной медиации</a:t>
            </a:r>
            <a:endParaRPr lang="ru-RU" sz="1000" b="1" dirty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участие </a:t>
            </a:r>
            <a:r>
              <a:rPr lang="ru-RU" sz="1000" b="1" dirty="0">
                <a:solidFill>
                  <a:schemeClr val="tx1"/>
                </a:solidFill>
              </a:rPr>
              <a:t>педагогов в работе СШМ «ШАНС» внесено в эффективный </a:t>
            </a:r>
            <a:r>
              <a:rPr lang="ru-RU" sz="1000" b="1" dirty="0" smtClean="0">
                <a:solidFill>
                  <a:schemeClr val="tx1"/>
                </a:solidFill>
              </a:rPr>
              <a:t>контракт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marL="171450" lvl="0" indent="-171450">
              <a:buFont typeface="Arial" pitchFamily="34" charset="0"/>
              <a:buChar char="•"/>
            </a:pPr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488" y="5340424"/>
            <a:ext cx="5818968" cy="8032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ru-RU" sz="1000" b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100</a:t>
            </a:r>
            <a:r>
              <a:rPr lang="ru-RU" sz="1000" b="1" dirty="0">
                <a:solidFill>
                  <a:schemeClr val="tx1"/>
                </a:solidFill>
              </a:rPr>
              <a:t>% педагогов знакомы со стандартами восстановительной медиации, законодательными, нормативными и правовыми документами </a:t>
            </a:r>
            <a:r>
              <a:rPr lang="ru-RU" sz="1000" b="1" dirty="0" smtClean="0">
                <a:solidFill>
                  <a:schemeClr val="tx1"/>
                </a:solidFill>
              </a:rPr>
              <a:t>РФ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5 взрослых медиаторов прошли КПК второй ступени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000" b="1" dirty="0" smtClean="0">
                <a:solidFill>
                  <a:schemeClr val="tx1"/>
                </a:solidFill>
              </a:rPr>
              <a:t>100% классных руководителей повышают квалификацию через внутрифирменное обучение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1000" b="1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34" y="1142984"/>
            <a:ext cx="192882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Учебно-воспитательный процесс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2428860" y="1428736"/>
            <a:ext cx="357190" cy="413194"/>
          </a:xfrm>
          <a:prstGeom prst="rightArrow">
            <a:avLst>
              <a:gd name="adj1" fmla="val 50000"/>
              <a:gd name="adj2" fmla="val 52667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0800000">
            <a:off x="2428860" y="2428868"/>
            <a:ext cx="357190" cy="413194"/>
          </a:xfrm>
          <a:prstGeom prst="rightArrow">
            <a:avLst>
              <a:gd name="adj1" fmla="val 50000"/>
              <a:gd name="adj2" fmla="val 47333"/>
            </a:avLst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0800000">
            <a:off x="2428860" y="3429000"/>
            <a:ext cx="357190" cy="413194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0800000">
            <a:off x="2428860" y="5572140"/>
            <a:ext cx="428628" cy="413194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2428860" y="4429132"/>
            <a:ext cx="428628" cy="484632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2" descr="D:\BACKUP\D\Мои документы\Яковлева М.А.Воспитательная работа\Восстановительная медиация\ЕРМАКОВСКАЯ СОШ\Медиация_картинки_схемы\эмблема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5272" y="214290"/>
            <a:ext cx="888036" cy="85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99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00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>
                <a:solidFill>
                  <a:srgbClr val="003399"/>
                </a:solidFill>
              </a:rPr>
              <a:t>Школа в </a:t>
            </a:r>
            <a:r>
              <a:rPr lang="ru-RU" sz="2800" b="1" dirty="0" smtClean="0">
                <a:solidFill>
                  <a:srgbClr val="003399"/>
                </a:solidFill>
              </a:rPr>
              <a:t>2020 </a:t>
            </a:r>
            <a:r>
              <a:rPr lang="ru-RU" sz="2800" b="1" dirty="0" smtClean="0">
                <a:solidFill>
                  <a:srgbClr val="003399"/>
                </a:solidFill>
              </a:rPr>
              <a:t>г. </a:t>
            </a:r>
            <a:r>
              <a:rPr lang="ru-RU" sz="2800" dirty="0" smtClean="0"/>
              <a:t>– это школа без конфликтов и агрессии, в которой ученики, педагоги и родители владеют навыками бесконфликтного общения и способностью урегулировать возникающие конфликты при помощи технологий восстановительного подхода</a:t>
            </a:r>
            <a:endParaRPr lang="ru-RU" sz="2800" dirty="0"/>
          </a:p>
        </p:txBody>
      </p:sp>
      <p:pic>
        <p:nvPicPr>
          <p:cNvPr id="4" name="Picture 2" descr="D:\BACKUP\D\Мои документы\Яковлева М.А.Воспитательная работа\Восстановительная медиация\ЕРМАКОВСКАЯ СОШ\Медиация_картинки_схемы\эмблема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4290"/>
            <a:ext cx="1080120" cy="98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222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3399"/>
                </a:solidFill>
              </a:rPr>
              <a:t>СПАСИБО ЗА ВНИМАНИЕ!</a:t>
            </a:r>
            <a:endParaRPr lang="ru-RU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66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408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Программа развития  службы школьной медиации «ШАНС»  на 2018-20 гг.</vt:lpstr>
      <vt:lpstr>Цель Программы </vt:lpstr>
      <vt:lpstr>Задачи Программы </vt:lpstr>
      <vt:lpstr>Этапы реализации Программы  </vt:lpstr>
      <vt:lpstr>Результаты реализации программы 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службы школьной медиации «ШАНС» на 2018-20 гг.</dc:title>
  <dc:creator>Teacher</dc:creator>
  <cp:lastModifiedBy>User</cp:lastModifiedBy>
  <cp:revision>32</cp:revision>
  <dcterms:created xsi:type="dcterms:W3CDTF">2017-12-14T16:50:30Z</dcterms:created>
  <dcterms:modified xsi:type="dcterms:W3CDTF">2017-12-15T03:42:31Z</dcterms:modified>
</cp:coreProperties>
</file>